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465" r:id="rId2"/>
    <p:sldId id="430" r:id="rId3"/>
    <p:sldId id="368" r:id="rId4"/>
    <p:sldId id="469" r:id="rId5"/>
    <p:sldId id="470" r:id="rId6"/>
    <p:sldId id="488" r:id="rId7"/>
    <p:sldId id="486" r:id="rId8"/>
    <p:sldId id="471" r:id="rId9"/>
    <p:sldId id="472" r:id="rId10"/>
    <p:sldId id="475" r:id="rId11"/>
    <p:sldId id="474" r:id="rId12"/>
    <p:sldId id="476" r:id="rId13"/>
    <p:sldId id="480" r:id="rId14"/>
    <p:sldId id="481" r:id="rId15"/>
    <p:sldId id="482" r:id="rId16"/>
    <p:sldId id="485" r:id="rId17"/>
    <p:sldId id="483" r:id="rId18"/>
    <p:sldId id="489" r:id="rId19"/>
    <p:sldId id="490" r:id="rId20"/>
    <p:sldId id="484" r:id="rId21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342809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685617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028426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371234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1714043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056851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2399660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2742468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9">
          <p15:clr>
            <a:srgbClr val="A4A3A4"/>
          </p15:clr>
        </p15:guide>
        <p15:guide id="2" pos="28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67AC"/>
    <a:srgbClr val="F595DC"/>
    <a:srgbClr val="21A3D0"/>
    <a:srgbClr val="A9BECB"/>
    <a:srgbClr val="F8F8F8"/>
    <a:srgbClr val="D01C63"/>
    <a:srgbClr val="DDDDDD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694" autoAdjust="0"/>
    <p:restoredTop sz="97765" autoAdjust="0"/>
  </p:normalViewPr>
  <p:slideViewPr>
    <p:cSldViewPr snapToObjects="1">
      <p:cViewPr varScale="1">
        <p:scale>
          <a:sx n="113" d="100"/>
          <a:sy n="113" d="100"/>
        </p:scale>
        <p:origin x="-132" y="-96"/>
      </p:cViewPr>
      <p:guideLst>
        <p:guide orient="horz" pos="1619"/>
        <p:guide pos="2894"/>
      </p:guideLst>
    </p:cSldViewPr>
  </p:slideViewPr>
  <p:notesTextViewPr>
    <p:cViewPr>
      <p:scale>
        <a:sx n="1" d="1"/>
        <a:sy n="1" d="1"/>
      </p:scale>
      <p:origin x="0" y="42"/>
    </p:cViewPr>
  </p:notesTextViewPr>
  <p:sorterViewPr>
    <p:cViewPr>
      <p:scale>
        <a:sx n="120" d="100"/>
        <a:sy n="12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3A93C214-0B12-46AB-8A79-327EE726E8C2}" type="datetimeFigureOut">
              <a:rPr lang="zh-CN" altLang="en-US"/>
              <a:pPr/>
              <a:t>2017/11/27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B36EE78B-84D8-412F-BC69-ACC7C447BAFC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605988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342809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685617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028426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371234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1714043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851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660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468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75946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明确谁来管理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所有的课题管理有两大块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一是学会秘书处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学会秘书处管理重点和部分规划    部分规划课题的解释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二是委托管理单位  省市学会  通过他们申报  了解情况  便于管理  根据地域划分 分配</a:t>
            </a:r>
            <a:endParaRPr lang="en-US" altLang="zh-CN" dirty="0"/>
          </a:p>
          <a:p>
            <a:r>
              <a:rPr lang="en-US" altLang="zh-CN" dirty="0"/>
              <a:t>                      </a:t>
            </a:r>
            <a:r>
              <a:rPr lang="zh-CN" altLang="en-US" dirty="0"/>
              <a:t>分支机构  不是通过省市教育学会 申报   按研究领域分 分支机构专业性强，利于指导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这是学会课题的管理主体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今年特殊情况 分支机构换届 调整 尚未统一分配 暂时由秘书处全部管理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988157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课题管理分工明确后   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根据课题研究流程 按流程进一步解读如何管理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课题研究流程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273623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课题立项证书说明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8242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培训会后，每项课题都能拿到学会的课题立项通知书，在接到立项通知书后就可以开始组织开题了</a:t>
            </a:r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r>
              <a:rPr lang="zh-CN" altLang="en-US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开题时间 </a:t>
            </a:r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r>
              <a:rPr lang="zh-CN" altLang="en-US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提交开题论证书</a:t>
            </a:r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r>
              <a:rPr lang="zh-CN" altLang="en-US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所需的材料</a:t>
            </a:r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endParaRPr lang="zh-CN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982424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cs typeface="宋体" panose="02010600030101010101" pitchFamily="2" charset="-122"/>
              </a:rPr>
              <a:t>课题在完成开题后，就可以正常开展课题研究，</a:t>
            </a:r>
            <a:endParaRPr lang="en-US" altLang="zh-CN" dirty="0"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cs typeface="宋体" panose="02010600030101010101" pitchFamily="2" charset="-122"/>
              </a:rPr>
              <a:t>在课题研究中</a:t>
            </a:r>
            <a:r>
              <a:rPr lang="en-US" altLang="zh-CN" dirty="0">
                <a:cs typeface="宋体" panose="02010600030101010101" pitchFamily="2" charset="-122"/>
              </a:rPr>
              <a:t>,</a:t>
            </a:r>
            <a:r>
              <a:rPr lang="zh-CN" altLang="zh-CN" dirty="0">
                <a:cs typeface="宋体" panose="02010600030101010101" pitchFamily="2" charset="-122"/>
              </a:rPr>
              <a:t>课题的中期管理中国教育学会秘书处在学术委员会的指导下，直接或委托相关单位负责课题管理相关工作。</a:t>
            </a:r>
            <a:endParaRPr lang="en-US" altLang="zh-CN" dirty="0"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在课题研究过程中，管理上的常见问题</a:t>
            </a:r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endParaRPr lang="zh-CN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19646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cs typeface="宋体" panose="02010600030101010101" pitchFamily="2" charset="-122"/>
              </a:rPr>
              <a:t>课题在完成开题后，就可以正常开展课题研究，</a:t>
            </a:r>
            <a:endParaRPr lang="en-US" altLang="zh-CN" dirty="0"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cs typeface="宋体" panose="02010600030101010101" pitchFamily="2" charset="-122"/>
              </a:rPr>
              <a:t>在课题研究中</a:t>
            </a:r>
            <a:r>
              <a:rPr lang="en-US" altLang="zh-CN" dirty="0">
                <a:cs typeface="宋体" panose="02010600030101010101" pitchFamily="2" charset="-122"/>
              </a:rPr>
              <a:t>,</a:t>
            </a:r>
            <a:r>
              <a:rPr lang="zh-CN" altLang="zh-CN" dirty="0">
                <a:cs typeface="宋体" panose="02010600030101010101" pitchFamily="2" charset="-122"/>
              </a:rPr>
              <a:t>课题的中期管理中国教育学会秘书处在学术委员会的指导下，直接或委托相关单位负责课题管理相关工作。</a:t>
            </a:r>
            <a:endParaRPr lang="en-US" altLang="zh-CN" dirty="0"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在课题研究过程中，管理上的常见问题</a:t>
            </a:r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变更时间不可超出规划期</a:t>
            </a:r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endParaRPr lang="zh-CN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090508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强调</a:t>
            </a:r>
            <a:r>
              <a:rPr lang="en-US" altLang="zh-CN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5.6</a:t>
            </a:r>
          </a:p>
          <a:p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r>
              <a:rPr lang="zh-CN" altLang="en-US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拉出去枪毙八次</a:t>
            </a:r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endParaRPr lang="zh-CN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240874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结题证书参与者的问题</a:t>
            </a:r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endParaRPr lang="zh-CN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260410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结题证书参与者的问题</a:t>
            </a:r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endParaRPr lang="zh-CN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675722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结题证书参与者的问题</a:t>
            </a:r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endParaRPr lang="zh-CN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777655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今天和大家交流的主要是两个方面的内容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一是 学会课题情况的简单介绍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二是 和大家关系最为密切的课题管理方面的问题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525015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强调</a:t>
            </a:r>
            <a:r>
              <a:rPr lang="en-US" altLang="zh-CN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5.6</a:t>
            </a:r>
          </a:p>
          <a:p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r>
              <a:rPr lang="zh-CN" altLang="en-US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拉出去枪毙八次</a:t>
            </a:r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endParaRPr lang="zh-CN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175275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下面我先向大家就学会的课题向大家做一个简单介绍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大家都知道</a:t>
            </a:r>
            <a:r>
              <a:rPr lang="en-US" altLang="zh-CN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,</a:t>
            </a:r>
            <a:r>
              <a:rPr lang="zh-CN" altLang="zh-CN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中国教育学会是全国最大也是最具权威的教育学术</a:t>
            </a:r>
            <a:r>
              <a:rPr lang="zh-CN" altLang="en-US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团体</a:t>
            </a:r>
            <a:r>
              <a:rPr lang="zh-CN" altLang="zh-CN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，</a:t>
            </a:r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拥有涵盖各个教育层级、专业的教育专家团队</a:t>
            </a:r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r>
              <a:rPr lang="zh-CN" altLang="en-US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建立了</a:t>
            </a:r>
            <a:r>
              <a:rPr lang="zh-CN" altLang="zh-CN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比较完整的专业、学术资源体系，</a:t>
            </a:r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而教育科研规划课题则是中国教育学会促进群众性教育科研发展，培育教育科研队伍，推进教育教学改革创新的重要工作。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726632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因此，</a:t>
            </a:r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学会自十五期间开始制订教育科学研究规划，编制课题指南，接受各地教育学会、学校、会员等单位和个人申报规划课题。</a:t>
            </a:r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十五期间，学会共立项规划课题</a:t>
            </a:r>
            <a:r>
              <a:rPr lang="en-US" altLang="zh-CN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250</a:t>
            </a:r>
            <a:r>
              <a:rPr lang="zh-CN" altLang="zh-CN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项，其中重点</a:t>
            </a:r>
            <a:r>
              <a:rPr lang="en-US" altLang="zh-CN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45</a:t>
            </a:r>
            <a:r>
              <a:rPr lang="zh-CN" altLang="zh-CN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项；</a:t>
            </a:r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十一五期间，共立项规划课题</a:t>
            </a:r>
            <a:r>
              <a:rPr lang="en-US" altLang="zh-CN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989</a:t>
            </a:r>
            <a:r>
              <a:rPr lang="zh-CN" altLang="zh-CN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项，其中重点课题</a:t>
            </a:r>
            <a:r>
              <a:rPr lang="en-US" altLang="zh-CN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155</a:t>
            </a:r>
            <a:r>
              <a:rPr lang="zh-CN" altLang="zh-CN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项；</a:t>
            </a:r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十二五期间共立项规划课题</a:t>
            </a:r>
            <a:r>
              <a:rPr lang="en-US" altLang="zh-CN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533</a:t>
            </a:r>
            <a:r>
              <a:rPr lang="zh-CN" altLang="zh-CN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项，其中重点课题</a:t>
            </a:r>
            <a:r>
              <a:rPr lang="en-US" altLang="zh-CN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86</a:t>
            </a:r>
            <a:r>
              <a:rPr lang="zh-CN" altLang="zh-CN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项。</a:t>
            </a:r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endParaRPr lang="en-US" altLang="zh-CN" sz="900" kern="1200" dirty="0"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+mn-cs"/>
            </a:endParaRPr>
          </a:p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+mn-cs"/>
              </a:rPr>
              <a:t>这些课题分布于全国大部分的省、自治区、直辖市，涵盖了基础教育各个领域，大部分的课题研究得到了认真执行，取得了系列学术成果。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383131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058626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715619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2016</a:t>
            </a:r>
            <a:r>
              <a:rPr lang="zh-CN" altLang="en-US" dirty="0"/>
              <a:t>年作为十三五规划期课题申报的第一年，申报课题</a:t>
            </a:r>
            <a:r>
              <a:rPr lang="en-US" altLang="zh-CN" dirty="0"/>
              <a:t>1000</a:t>
            </a:r>
            <a:r>
              <a:rPr lang="zh-CN" altLang="en-US" dirty="0"/>
              <a:t>多项，立项课题</a:t>
            </a:r>
            <a:r>
              <a:rPr lang="en-US" altLang="zh-CN" dirty="0"/>
              <a:t>422</a:t>
            </a:r>
            <a:r>
              <a:rPr lang="zh-CN" altLang="en-US" dirty="0"/>
              <a:t>项，其中重点课题</a:t>
            </a:r>
            <a:r>
              <a:rPr lang="en-US" altLang="zh-CN" dirty="0"/>
              <a:t>29</a:t>
            </a:r>
            <a:r>
              <a:rPr lang="zh-CN" altLang="en-US" dirty="0"/>
              <a:t>项</a:t>
            </a:r>
            <a:endParaRPr lang="en-US" altLang="zh-CN" dirty="0"/>
          </a:p>
          <a:p>
            <a:endParaRPr lang="en-US" altLang="zh-CN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2017</a:t>
            </a:r>
            <a:r>
              <a:rPr lang="zh-CN" altLang="en-US" dirty="0"/>
              <a:t>年也就是今年，申报课题数量为</a:t>
            </a:r>
            <a:r>
              <a:rPr lang="en-US" altLang="zh-CN" dirty="0"/>
              <a:t>765</a:t>
            </a:r>
            <a:r>
              <a:rPr lang="zh-CN" altLang="en-US" dirty="0"/>
              <a:t>项，拟立项课题</a:t>
            </a:r>
            <a:r>
              <a:rPr lang="en-US" altLang="zh-CN" dirty="0"/>
              <a:t> 341</a:t>
            </a:r>
            <a:r>
              <a:rPr lang="zh-CN" altLang="en-US" dirty="0"/>
              <a:t>项，其中拟重点课题</a:t>
            </a:r>
            <a:r>
              <a:rPr lang="en-US" altLang="zh-CN" dirty="0"/>
              <a:t>21</a:t>
            </a:r>
            <a:r>
              <a:rPr lang="zh-CN" altLang="en-US" dirty="0"/>
              <a:t>项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从去年开始，我们也发现课题的申报数量大幅的增加，大家可以看到，去年和今年每年的立项课题分别超过了十二五期间立项课题的总和，这也是近些年学会的服务不断完善，学术威望不断提升的结果，当然也有赖于广大教育工作者的对学会的信任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课题申报和立项数量的快速上升，也为课题管理工作带来了更大的难度，去年的学会工作会上，曾经有提议要控制课题的申报和立项数量，但经过学术委员会的集体讨论后决定，不做硬性的限制，要考虑到保护咱们校长和老师开展课题研究的，进行教育科学理论和实践探索的积极性，学会要通过改进管理方式，提升管理水平，来满足大家的需要。借此，我也为在昨天报到时给某些老师带来的不变表示歉意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十三五规划期为</a:t>
            </a:r>
            <a:r>
              <a:rPr lang="en-US" altLang="zh-CN" dirty="0"/>
              <a:t>2916</a:t>
            </a:r>
          </a:p>
          <a:p>
            <a:endParaRPr lang="en-US" altLang="zh-CN" dirty="0"/>
          </a:p>
          <a:p>
            <a:r>
              <a:rPr lang="zh-CN" altLang="en-US" dirty="0"/>
              <a:t>以上是我对学会教育科研课题的简要回顾和介绍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下面我就学会课题的管理向大家做一个汇报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615611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今明两天的培训会结束后，大家就会拿到课题立项证书，咱们的课题就正式立项，顺利转入研究阶段，因此，我们觉得有必要根据课题研究的流程，就研究过程中我们如何管理课题的问题向大家做一个解读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562727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首先，在详细解读课题管理之前  先来看课题管理过程中会用到的文件和表格，大家在哪里找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联网演示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5665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532" y="1597819"/>
            <a:ext cx="7772936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065" y="2914650"/>
            <a:ext cx="6401871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809" indent="0" algn="ctr">
              <a:buNone/>
              <a:defRPr/>
            </a:lvl2pPr>
            <a:lvl3pPr marL="685617" indent="0" algn="ctr">
              <a:buNone/>
              <a:defRPr/>
            </a:lvl3pPr>
            <a:lvl4pPr marL="1028426" indent="0" algn="ctr">
              <a:buNone/>
              <a:defRPr/>
            </a:lvl4pPr>
            <a:lvl5pPr marL="1371234" indent="0" algn="ctr">
              <a:buNone/>
              <a:defRPr/>
            </a:lvl5pPr>
            <a:lvl6pPr marL="1714043" indent="0" algn="ctr">
              <a:buNone/>
              <a:defRPr/>
            </a:lvl6pPr>
            <a:lvl7pPr marL="2056851" indent="0" algn="ctr">
              <a:buNone/>
              <a:defRPr/>
            </a:lvl7pPr>
            <a:lvl8pPr marL="2399660" indent="0" algn="ctr">
              <a:buNone/>
              <a:defRPr/>
            </a:lvl8pPr>
            <a:lvl9pPr marL="2742468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75005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3692634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382" y="681038"/>
            <a:ext cx="2056597" cy="391358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022" y="681038"/>
            <a:ext cx="6059105" cy="391358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15937526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05118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Tm="0"/>
    </mc:Choice>
    <mc:Fallback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2404434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28" y="3305176"/>
            <a:ext cx="7771745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28" y="2180035"/>
            <a:ext cx="7771745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09" indent="0">
              <a:buNone/>
              <a:defRPr sz="1300"/>
            </a:lvl2pPr>
            <a:lvl3pPr marL="685617" indent="0">
              <a:buNone/>
              <a:defRPr sz="1200"/>
            </a:lvl3pPr>
            <a:lvl4pPr marL="1028426" indent="0">
              <a:buNone/>
              <a:defRPr sz="1000"/>
            </a:lvl4pPr>
            <a:lvl5pPr marL="1371234" indent="0">
              <a:buNone/>
              <a:defRPr sz="1000"/>
            </a:lvl5pPr>
            <a:lvl6pPr marL="1714043" indent="0">
              <a:buNone/>
              <a:defRPr sz="1000"/>
            </a:lvl6pPr>
            <a:lvl7pPr marL="2056851" indent="0">
              <a:buNone/>
              <a:defRPr sz="1000"/>
            </a:lvl7pPr>
            <a:lvl8pPr marL="2399660" indent="0">
              <a:buNone/>
              <a:defRPr sz="1000"/>
            </a:lvl8pPr>
            <a:lvl9pPr marL="2742468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516759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021" y="1200151"/>
            <a:ext cx="4057256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33" y="1200151"/>
            <a:ext cx="4058446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4273101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022" y="205979"/>
            <a:ext cx="8229957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022" y="1151335"/>
            <a:ext cx="4040594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0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022" y="1631156"/>
            <a:ext cx="4040594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195" y="1151335"/>
            <a:ext cx="4041784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0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195" y="1631156"/>
            <a:ext cx="4041784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2872899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320767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360040" y="195486"/>
            <a:ext cx="360040" cy="360040"/>
          </a:xfrm>
          <a:prstGeom prst="rect">
            <a:avLst/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535190" y="342518"/>
            <a:ext cx="290264" cy="290264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66CCFF"/>
                  </a:gs>
                  <a:gs pos="52000">
                    <a:schemeClr val="bg1"/>
                  </a:gs>
                  <a:gs pos="100000">
                    <a:srgbClr val="0070C0"/>
                  </a:gs>
                </a:gsLst>
                <a:lin ang="0" scaled="1"/>
              </a:gradFill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897462" y="608534"/>
            <a:ext cx="6914898" cy="0"/>
          </a:xfrm>
          <a:prstGeom prst="line">
            <a:avLst/>
          </a:prstGeom>
          <a:ln w="158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6" descr="I:\14优设\我图网资料\PPT\01\首页-1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98755" y="17453"/>
            <a:ext cx="1545245" cy="697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71389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blipFill dpi="0" rotWithShape="0">
          <a:blip r:embed="rId2" cstate="screen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91827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381" y="3600450"/>
            <a:ext cx="5486638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381" y="459581"/>
            <a:ext cx="5486638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809" indent="0">
              <a:buNone/>
              <a:defRPr sz="2100"/>
            </a:lvl2pPr>
            <a:lvl3pPr marL="685617" indent="0">
              <a:buNone/>
              <a:defRPr sz="1800"/>
            </a:lvl3pPr>
            <a:lvl4pPr marL="1028426" indent="0">
              <a:buNone/>
              <a:defRPr sz="1500"/>
            </a:lvl4pPr>
            <a:lvl5pPr marL="1371234" indent="0">
              <a:buNone/>
              <a:defRPr sz="1500"/>
            </a:lvl5pPr>
            <a:lvl6pPr marL="1714043" indent="0">
              <a:buNone/>
              <a:defRPr sz="1500"/>
            </a:lvl6pPr>
            <a:lvl7pPr marL="2056851" indent="0">
              <a:buNone/>
              <a:defRPr sz="1500"/>
            </a:lvl7pPr>
            <a:lvl8pPr marL="2399660" indent="0">
              <a:buNone/>
              <a:defRPr sz="1500"/>
            </a:lvl8pPr>
            <a:lvl9pPr marL="2742468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381" y="4025503"/>
            <a:ext cx="5486638" cy="603647"/>
          </a:xfrm>
        </p:spPr>
        <p:txBody>
          <a:bodyPr/>
          <a:lstStyle>
            <a:lvl1pPr marL="0" indent="0">
              <a:buNone/>
              <a:defRPr sz="1000"/>
            </a:lvl1pPr>
            <a:lvl2pPr marL="342809" indent="0">
              <a:buNone/>
              <a:defRPr sz="900"/>
            </a:lvl2pPr>
            <a:lvl3pPr marL="685617" indent="0">
              <a:buNone/>
              <a:defRPr sz="700"/>
            </a:lvl3pPr>
            <a:lvl4pPr marL="1028426" indent="0">
              <a:buNone/>
              <a:defRPr sz="700"/>
            </a:lvl4pPr>
            <a:lvl5pPr marL="1371234" indent="0">
              <a:buNone/>
              <a:defRPr sz="700"/>
            </a:lvl5pPr>
            <a:lvl6pPr marL="1714043" indent="0">
              <a:buNone/>
              <a:defRPr sz="700"/>
            </a:lvl6pPr>
            <a:lvl7pPr marL="2056851" indent="0">
              <a:buNone/>
              <a:defRPr sz="700"/>
            </a:lvl7pPr>
            <a:lvl8pPr marL="2399660" indent="0">
              <a:buNone/>
              <a:defRPr sz="700"/>
            </a:lvl8pPr>
            <a:lvl9pPr marL="2742468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592941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022" y="681038"/>
            <a:ext cx="8229957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022" y="1200151"/>
            <a:ext cx="8229957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342809" algn="l" rtl="0" eaLnBrk="0" fontAlgn="base" hangingPunct="0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685617" algn="l" rtl="0" eaLnBrk="0" fontAlgn="base" hangingPunct="0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028426" algn="l" rtl="0" eaLnBrk="0" fontAlgn="base" hangingPunct="0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371234" algn="l" rtl="0" eaLnBrk="0" fontAlgn="base" hangingPunct="0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257106" indent="-257106" algn="l" rtl="0" eaLnBrk="0" fontAlgn="base" hangingPunct="0">
        <a:spcBef>
          <a:spcPct val="20000"/>
        </a:spcBef>
        <a:spcAft>
          <a:spcPct val="0"/>
        </a:spcAft>
        <a:buChar char="•"/>
        <a:defRPr sz="1500">
          <a:solidFill>
            <a:schemeClr val="tx1"/>
          </a:solidFill>
          <a:latin typeface="+mn-lt"/>
          <a:ea typeface="+mn-ea"/>
          <a:cs typeface="+mn-cs"/>
        </a:defRPr>
      </a:lvl1pPr>
      <a:lvl2pPr marL="557064" indent="-214255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ea typeface="仿宋_GB2312" pitchFamily="1" charset="-122"/>
        </a:defRPr>
      </a:lvl2pPr>
      <a:lvl3pPr marL="857021" indent="-171404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宋体" pitchFamily="2" charset="-122"/>
        </a:defRPr>
      </a:lvl3pPr>
      <a:lvl4pPr marL="1199830" indent="-171404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ea typeface="宋体" pitchFamily="2" charset="-122"/>
        </a:defRPr>
      </a:lvl4pPr>
      <a:lvl5pPr marL="1542639" indent="-171404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宋体" pitchFamily="2" charset="-122"/>
        </a:defRPr>
      </a:lvl5pPr>
      <a:lvl6pPr marL="1885447" indent="-171404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宋体" pitchFamily="2" charset="-122"/>
        </a:defRPr>
      </a:lvl6pPr>
      <a:lvl7pPr marL="2228256" indent="-171404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宋体" pitchFamily="2" charset="-122"/>
        </a:defRPr>
      </a:lvl7pPr>
      <a:lvl8pPr marL="2571064" indent="-171404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宋体" pitchFamily="2" charset="-122"/>
        </a:defRPr>
      </a:lvl8pPr>
      <a:lvl9pPr marL="2913873" indent="-171404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09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617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26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34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43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51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0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468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se.edu.cn/index/index.html?category=60&amp;pid=39" TargetMode="External"/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se.edu.cn/index/index.html?category=60&amp;pid=39" TargetMode="External"/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se.edu.cn/" TargetMode="External"/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F9FC5B8-11D2-4F5F-B328-BC42241064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0956"/>
            <a:ext cx="9144000" cy="508158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4689" y="3116858"/>
            <a:ext cx="9180512" cy="19956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27960" y="987574"/>
            <a:ext cx="3915514" cy="162819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4689" y="3643159"/>
            <a:ext cx="9180511" cy="6308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中国教育学会“十三五”  教育科研规划课题培训交流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2156911" y="4421088"/>
            <a:ext cx="4801908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圆角矩形 31"/>
          <p:cNvSpPr/>
          <p:nvPr/>
        </p:nvSpPr>
        <p:spPr>
          <a:xfrm>
            <a:off x="3361997" y="4515966"/>
            <a:ext cx="2592288" cy="288032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中国教育学会学术部</a:t>
            </a:r>
          </a:p>
        </p:txBody>
      </p:sp>
    </p:spTree>
    <p:extLst>
      <p:ext uri="{BB962C8B-B14F-4D97-AF65-F5344CB8AC3E}">
        <p14:creationId xmlns:p14="http://schemas.microsoft.com/office/powerpoint/2010/main" xmlns="" val="2653159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8C29C79-DC76-4E8E-B856-84D93BD53B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57" y="30956"/>
            <a:ext cx="9144000" cy="508158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8A8D5E7-9668-4276-96F1-54CF998573C8}"/>
              </a:ext>
            </a:extLst>
          </p:cNvPr>
          <p:cNvSpPr txBox="1"/>
          <p:nvPr/>
        </p:nvSpPr>
        <p:spPr>
          <a:xfrm>
            <a:off x="20237" y="1388796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课题管理分工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958DCBB7-A455-4EC9-AE80-879E81DF8C0F}"/>
              </a:ext>
            </a:extLst>
          </p:cNvPr>
          <p:cNvSpPr/>
          <p:nvPr/>
        </p:nvSpPr>
        <p:spPr>
          <a:xfrm>
            <a:off x="1187624" y="2041536"/>
            <a:ext cx="2232248" cy="971933"/>
          </a:xfrm>
          <a:prstGeom prst="ellipse">
            <a:avLst/>
          </a:prstGeom>
          <a:solidFill>
            <a:srgbClr val="0070C0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学会秘书处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3C25E41-3220-40E0-9A55-F1D5B20DCE07}"/>
              </a:ext>
            </a:extLst>
          </p:cNvPr>
          <p:cNvSpPr txBox="1"/>
          <p:nvPr/>
        </p:nvSpPr>
        <p:spPr>
          <a:xfrm>
            <a:off x="3675417" y="2352253"/>
            <a:ext cx="403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67A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重点课题和部分普通规划课题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D041D3C-5337-4EB9-8597-A8DF1ECA105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699542"/>
            <a:ext cx="9144000" cy="504321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7C848B1-B94D-4363-AB07-91DA1ED80BD2}"/>
              </a:ext>
            </a:extLst>
          </p:cNvPr>
          <p:cNvSpPr/>
          <p:nvPr/>
        </p:nvSpPr>
        <p:spPr>
          <a:xfrm>
            <a:off x="869406" y="699542"/>
            <a:ext cx="3630585" cy="494926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标题 4">
            <a:extLst>
              <a:ext uri="{FF2B5EF4-FFF2-40B4-BE49-F238E27FC236}">
                <a16:creationId xmlns:a16="http://schemas.microsoft.com/office/drawing/2014/main" xmlns="" id="{82A95FAA-E856-448B-A95B-908CB4A05E04}"/>
              </a:ext>
            </a:extLst>
          </p:cNvPr>
          <p:cNvSpPr txBox="1">
            <a:spLocks/>
          </p:cNvSpPr>
          <p:nvPr/>
        </p:nvSpPr>
        <p:spPr>
          <a:xfrm>
            <a:off x="1386476" y="771550"/>
            <a:ext cx="3185524" cy="355021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+mj-ea"/>
              </a:rPr>
              <a:t>   学会课题管理</a:t>
            </a:r>
            <a:endParaRPr lang="zh-CN" altLang="en-US" sz="20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A2BD9B96-0673-4217-82A7-4DC5721DE1CE}"/>
              </a:ext>
            </a:extLst>
          </p:cNvPr>
          <p:cNvSpPr/>
          <p:nvPr/>
        </p:nvSpPr>
        <p:spPr>
          <a:xfrm>
            <a:off x="1187624" y="3334032"/>
            <a:ext cx="2232248" cy="971933"/>
          </a:xfrm>
          <a:prstGeom prst="ellipse">
            <a:avLst/>
          </a:prstGeom>
          <a:solidFill>
            <a:srgbClr val="0070C0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委托管理单位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665889B-BB82-41A7-BC1A-997F5EA998C5}"/>
              </a:ext>
            </a:extLst>
          </p:cNvPr>
          <p:cNvSpPr txBox="1"/>
          <p:nvPr/>
        </p:nvSpPr>
        <p:spPr>
          <a:xfrm>
            <a:off x="5578359" y="3131045"/>
            <a:ext cx="403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67A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部分普通规划课题（按地域分）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9F32A5DB-E75C-4FA8-A418-CED934F60E17}"/>
              </a:ext>
            </a:extLst>
          </p:cNvPr>
          <p:cNvSpPr/>
          <p:nvPr/>
        </p:nvSpPr>
        <p:spPr>
          <a:xfrm>
            <a:off x="3635896" y="3075021"/>
            <a:ext cx="1858353" cy="584776"/>
          </a:xfrm>
          <a:prstGeom prst="ellipse">
            <a:avLst/>
          </a:prstGeom>
          <a:solidFill>
            <a:srgbClr val="0070C0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省市学会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DCCF340F-3840-43C7-B00F-39ED4C6AC78B}"/>
              </a:ext>
            </a:extLst>
          </p:cNvPr>
          <p:cNvSpPr/>
          <p:nvPr/>
        </p:nvSpPr>
        <p:spPr>
          <a:xfrm>
            <a:off x="3692432" y="3877607"/>
            <a:ext cx="1858354" cy="638359"/>
          </a:xfrm>
          <a:prstGeom prst="ellipse">
            <a:avLst/>
          </a:prstGeom>
          <a:solidFill>
            <a:srgbClr val="0070C0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分支机构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1E54385-38B9-4130-8F5D-BC4D1344FC00}"/>
              </a:ext>
            </a:extLst>
          </p:cNvPr>
          <p:cNvSpPr txBox="1"/>
          <p:nvPr/>
        </p:nvSpPr>
        <p:spPr>
          <a:xfrm>
            <a:off x="5566258" y="3933724"/>
            <a:ext cx="403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067A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部分普通规划课题（按领域分）</a:t>
            </a: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xmlns="" id="{07F83E9E-DA25-43A5-85EE-76A55A162724}"/>
              </a:ext>
            </a:extLst>
          </p:cNvPr>
          <p:cNvSpPr/>
          <p:nvPr/>
        </p:nvSpPr>
        <p:spPr bwMode="auto">
          <a:xfrm rot="20018160">
            <a:off x="3299856" y="3394433"/>
            <a:ext cx="360000" cy="144000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" name="箭头: 右 18">
            <a:extLst>
              <a:ext uri="{FF2B5EF4-FFF2-40B4-BE49-F238E27FC236}">
                <a16:creationId xmlns:a16="http://schemas.microsoft.com/office/drawing/2014/main" xmlns="" id="{A875937F-F53D-4430-A700-251FAE3583B0}"/>
              </a:ext>
            </a:extLst>
          </p:cNvPr>
          <p:cNvSpPr/>
          <p:nvPr/>
        </p:nvSpPr>
        <p:spPr bwMode="auto">
          <a:xfrm rot="1174229">
            <a:off x="3406478" y="3960615"/>
            <a:ext cx="360000" cy="144000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1221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  <p:bldP spid="12" grpId="0" animBg="1"/>
      <p:bldP spid="13" grpId="0"/>
      <p:bldP spid="15" grpId="0" animBg="1"/>
      <p:bldP spid="16" grpId="0" animBg="1"/>
      <p:bldP spid="17" grpId="0"/>
      <p:bldP spid="3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8C29C79-DC76-4E8E-B856-84D93BD53B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751" y="30956"/>
            <a:ext cx="9144000" cy="508158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D041D3C-5337-4EB9-8597-A8DF1ECA105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699542"/>
            <a:ext cx="9144000" cy="504321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7C848B1-B94D-4363-AB07-91DA1ED80BD2}"/>
              </a:ext>
            </a:extLst>
          </p:cNvPr>
          <p:cNvSpPr/>
          <p:nvPr/>
        </p:nvSpPr>
        <p:spPr>
          <a:xfrm>
            <a:off x="869406" y="699542"/>
            <a:ext cx="3630585" cy="494926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标题 4">
            <a:extLst>
              <a:ext uri="{FF2B5EF4-FFF2-40B4-BE49-F238E27FC236}">
                <a16:creationId xmlns:a16="http://schemas.microsoft.com/office/drawing/2014/main" xmlns="" id="{82A95FAA-E856-448B-A95B-908CB4A05E04}"/>
              </a:ext>
            </a:extLst>
          </p:cNvPr>
          <p:cNvSpPr txBox="1">
            <a:spLocks/>
          </p:cNvSpPr>
          <p:nvPr/>
        </p:nvSpPr>
        <p:spPr>
          <a:xfrm>
            <a:off x="1386476" y="771550"/>
            <a:ext cx="3185524" cy="355021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+mj-ea"/>
              </a:rPr>
              <a:t>   学会课题管理</a:t>
            </a:r>
            <a:endParaRPr lang="zh-CN" altLang="en-US" sz="20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5FB6806-90F2-4E51-B9D0-B841CB785679}"/>
              </a:ext>
            </a:extLst>
          </p:cNvPr>
          <p:cNvSpPr/>
          <p:nvPr/>
        </p:nvSpPr>
        <p:spPr>
          <a:xfrm>
            <a:off x="3686307" y="160144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研究流程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1BC46414-EC44-47AE-A542-3659FBCABA0D}"/>
              </a:ext>
            </a:extLst>
          </p:cNvPr>
          <p:cNvGrpSpPr/>
          <p:nvPr/>
        </p:nvGrpSpPr>
        <p:grpSpPr>
          <a:xfrm>
            <a:off x="2627784" y="2755210"/>
            <a:ext cx="1917569" cy="680636"/>
            <a:chOff x="3671415" y="1984470"/>
            <a:chExt cx="2636521" cy="1447800"/>
          </a:xfrm>
        </p:grpSpPr>
        <p:sp>
          <p:nvSpPr>
            <p:cNvPr id="20" name="任意多边形 13">
              <a:extLst>
                <a:ext uri="{FF2B5EF4-FFF2-40B4-BE49-F238E27FC236}">
                  <a16:creationId xmlns:a16="http://schemas.microsoft.com/office/drawing/2014/main" xmlns="" id="{4DCE8E7E-B3D3-4623-AAB8-E95C0620A05F}"/>
                </a:ext>
              </a:extLst>
            </p:cNvPr>
            <p:cNvSpPr/>
            <p:nvPr/>
          </p:nvSpPr>
          <p:spPr>
            <a:xfrm>
              <a:off x="3671415" y="1984470"/>
              <a:ext cx="2636521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6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1" name="文本框 35">
              <a:extLst>
                <a:ext uri="{FF2B5EF4-FFF2-40B4-BE49-F238E27FC236}">
                  <a16:creationId xmlns:a16="http://schemas.microsoft.com/office/drawing/2014/main" xmlns="" id="{D93B4DC2-314E-430A-BAC0-F584EBDBE9A5}"/>
                </a:ext>
              </a:extLst>
            </p:cNvPr>
            <p:cNvSpPr txBox="1"/>
            <p:nvPr/>
          </p:nvSpPr>
          <p:spPr>
            <a:xfrm>
              <a:off x="3780557" y="2315564"/>
              <a:ext cx="2230362" cy="7856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开题</a:t>
              </a:r>
              <a:endParaRPr lang="zh-CN" altLang="en-US" b="1" baseline="-3000" dirty="0">
                <a:solidFill>
                  <a:schemeClr val="bg1">
                    <a:lumMod val="9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E303AB5F-7ADD-4D71-A906-CA709CED6546}"/>
              </a:ext>
            </a:extLst>
          </p:cNvPr>
          <p:cNvGrpSpPr/>
          <p:nvPr/>
        </p:nvGrpSpPr>
        <p:grpSpPr>
          <a:xfrm>
            <a:off x="827584" y="2755210"/>
            <a:ext cx="1917569" cy="680636"/>
            <a:chOff x="1436370" y="1984470"/>
            <a:chExt cx="2636520" cy="1447800"/>
          </a:xfrm>
        </p:grpSpPr>
        <p:sp>
          <p:nvSpPr>
            <p:cNvPr id="23" name="任意多边形 16">
              <a:extLst>
                <a:ext uri="{FF2B5EF4-FFF2-40B4-BE49-F238E27FC236}">
                  <a16:creationId xmlns:a16="http://schemas.microsoft.com/office/drawing/2014/main" xmlns="" id="{C88FD8F0-21BC-4A42-96B9-4ACBE97E4EE5}"/>
                </a:ext>
              </a:extLst>
            </p:cNvPr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6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" name="文本框 43">
              <a:extLst>
                <a:ext uri="{FF2B5EF4-FFF2-40B4-BE49-F238E27FC236}">
                  <a16:creationId xmlns:a16="http://schemas.microsoft.com/office/drawing/2014/main" xmlns="" id="{ED07B7D4-A01D-4770-93E4-0B0AA2E4E0EA}"/>
                </a:ext>
              </a:extLst>
            </p:cNvPr>
            <p:cNvSpPr txBox="1"/>
            <p:nvPr/>
          </p:nvSpPr>
          <p:spPr>
            <a:xfrm>
              <a:off x="1528922" y="2275123"/>
              <a:ext cx="2293959" cy="8664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800" b="1" baseline="-3000" dirty="0">
                  <a:solidFill>
                    <a:schemeClr val="bg1">
                      <a:lumMod val="95000"/>
                    </a:schemeClr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课题立项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A23B94B5-C9DE-42DE-85C9-8255DAD319AA}"/>
              </a:ext>
            </a:extLst>
          </p:cNvPr>
          <p:cNvGrpSpPr/>
          <p:nvPr/>
        </p:nvGrpSpPr>
        <p:grpSpPr>
          <a:xfrm>
            <a:off x="6470855" y="2755210"/>
            <a:ext cx="1917569" cy="680636"/>
            <a:chOff x="8576164" y="1984470"/>
            <a:chExt cx="2636520" cy="1447800"/>
          </a:xfrm>
        </p:grpSpPr>
        <p:sp>
          <p:nvSpPr>
            <p:cNvPr id="26" name="任意多边形 19">
              <a:extLst>
                <a:ext uri="{FF2B5EF4-FFF2-40B4-BE49-F238E27FC236}">
                  <a16:creationId xmlns:a16="http://schemas.microsoft.com/office/drawing/2014/main" xmlns="" id="{CF5CAC58-37E5-4E49-839F-54C2D28BA910}"/>
                </a:ext>
              </a:extLst>
            </p:cNvPr>
            <p:cNvSpPr/>
            <p:nvPr/>
          </p:nvSpPr>
          <p:spPr>
            <a:xfrm>
              <a:off x="8576164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6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" name="文本框 46">
              <a:extLst>
                <a:ext uri="{FF2B5EF4-FFF2-40B4-BE49-F238E27FC236}">
                  <a16:creationId xmlns:a16="http://schemas.microsoft.com/office/drawing/2014/main" xmlns="" id="{3F8C490E-998A-40B6-8C2A-52BBA2A6C068}"/>
                </a:ext>
              </a:extLst>
            </p:cNvPr>
            <p:cNvSpPr txBox="1"/>
            <p:nvPr/>
          </p:nvSpPr>
          <p:spPr>
            <a:xfrm>
              <a:off x="8737538" y="2315564"/>
              <a:ext cx="2230362" cy="7856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结题</a:t>
              </a:r>
              <a:endParaRPr lang="zh-CN" altLang="en-US" b="1" baseline="-3000" dirty="0">
                <a:solidFill>
                  <a:schemeClr val="bg1">
                    <a:lumMod val="9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754C1BB9-C515-4CDD-91B0-B57A77A2565B}"/>
              </a:ext>
            </a:extLst>
          </p:cNvPr>
          <p:cNvGrpSpPr/>
          <p:nvPr/>
        </p:nvGrpSpPr>
        <p:grpSpPr>
          <a:xfrm>
            <a:off x="4598647" y="2755210"/>
            <a:ext cx="1917569" cy="680636"/>
            <a:chOff x="5897092" y="1984470"/>
            <a:chExt cx="2636520" cy="1447800"/>
          </a:xfrm>
        </p:grpSpPr>
        <p:sp>
          <p:nvSpPr>
            <p:cNvPr id="29" name="任意多边形 22">
              <a:extLst>
                <a:ext uri="{FF2B5EF4-FFF2-40B4-BE49-F238E27FC236}">
                  <a16:creationId xmlns:a16="http://schemas.microsoft.com/office/drawing/2014/main" xmlns="" id="{A3ABB323-D602-4AFE-B429-C0034E755C31}"/>
                </a:ext>
              </a:extLst>
            </p:cNvPr>
            <p:cNvSpPr/>
            <p:nvPr/>
          </p:nvSpPr>
          <p:spPr>
            <a:xfrm>
              <a:off x="5897092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6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0" name="文本框 49">
              <a:extLst>
                <a:ext uri="{FF2B5EF4-FFF2-40B4-BE49-F238E27FC236}">
                  <a16:creationId xmlns:a16="http://schemas.microsoft.com/office/drawing/2014/main" xmlns="" id="{89D7D15F-B7F3-4A6E-8532-B2FA272440EC}"/>
                </a:ext>
              </a:extLst>
            </p:cNvPr>
            <p:cNvSpPr txBox="1"/>
            <p:nvPr/>
          </p:nvSpPr>
          <p:spPr>
            <a:xfrm>
              <a:off x="6227711" y="2286586"/>
              <a:ext cx="2205655" cy="84358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课题研究</a:t>
              </a:r>
              <a:endParaRPr lang="zh-CN" altLang="en-US" b="1" baseline="-3000" dirty="0">
                <a:solidFill>
                  <a:schemeClr val="bg1">
                    <a:lumMod val="9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993776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8C29C79-DC76-4E8E-B856-84D93BD53B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751" y="30956"/>
            <a:ext cx="9144000" cy="508158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D041D3C-5337-4EB9-8597-A8DF1ECA105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699542"/>
            <a:ext cx="9144000" cy="504321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7C848B1-B94D-4363-AB07-91DA1ED80BD2}"/>
              </a:ext>
            </a:extLst>
          </p:cNvPr>
          <p:cNvSpPr/>
          <p:nvPr/>
        </p:nvSpPr>
        <p:spPr>
          <a:xfrm>
            <a:off x="869406" y="699542"/>
            <a:ext cx="3630585" cy="494926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标题 4">
            <a:extLst>
              <a:ext uri="{FF2B5EF4-FFF2-40B4-BE49-F238E27FC236}">
                <a16:creationId xmlns:a16="http://schemas.microsoft.com/office/drawing/2014/main" xmlns="" id="{82A95FAA-E856-448B-A95B-908CB4A05E04}"/>
              </a:ext>
            </a:extLst>
          </p:cNvPr>
          <p:cNvSpPr txBox="1">
            <a:spLocks/>
          </p:cNvSpPr>
          <p:nvPr/>
        </p:nvSpPr>
        <p:spPr>
          <a:xfrm>
            <a:off x="1386476" y="771550"/>
            <a:ext cx="3185524" cy="355021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+mj-ea"/>
              </a:rPr>
              <a:t>   学会课题管理</a:t>
            </a:r>
            <a:endParaRPr lang="zh-CN" altLang="en-US" sz="20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D431DF7-1AE5-4179-A982-5ECFEDF05E9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7944" y="1493373"/>
            <a:ext cx="2376264" cy="3264492"/>
          </a:xfrm>
          <a:prstGeom prst="rect">
            <a:avLst/>
          </a:prstGeom>
        </p:spPr>
      </p:pic>
      <p:sp>
        <p:nvSpPr>
          <p:cNvPr id="32" name="Oval 5">
            <a:extLst>
              <a:ext uri="{FF2B5EF4-FFF2-40B4-BE49-F238E27FC236}">
                <a16:creationId xmlns:a16="http://schemas.microsoft.com/office/drawing/2014/main" xmlns="" id="{D112D6C1-6B5F-4EC0-81CB-F942D045AC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1211" y="2448961"/>
            <a:ext cx="1454565" cy="145456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60">
            <a:extLst>
              <a:ext uri="{FF2B5EF4-FFF2-40B4-BE49-F238E27FC236}">
                <a16:creationId xmlns:a16="http://schemas.microsoft.com/office/drawing/2014/main" xmlns="" id="{60B92168-C552-4BBE-B62F-6052FFBDB41E}"/>
              </a:ext>
            </a:extLst>
          </p:cNvPr>
          <p:cNvSpPr txBox="1"/>
          <p:nvPr/>
        </p:nvSpPr>
        <p:spPr>
          <a:xfrm>
            <a:off x="1251769" y="2571750"/>
            <a:ext cx="1153449" cy="1107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课题立项</a:t>
            </a:r>
          </a:p>
        </p:txBody>
      </p:sp>
    </p:spTree>
    <p:extLst>
      <p:ext uri="{BB962C8B-B14F-4D97-AF65-F5344CB8AC3E}">
        <p14:creationId xmlns:p14="http://schemas.microsoft.com/office/powerpoint/2010/main" xmlns="" val="3637003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8C29C79-DC76-4E8E-B856-84D93BD53B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56" y="30956"/>
            <a:ext cx="9144000" cy="508158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D041D3C-5337-4EB9-8597-A8DF1ECA105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699542"/>
            <a:ext cx="9144000" cy="504321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7C848B1-B94D-4363-AB07-91DA1ED80BD2}"/>
              </a:ext>
            </a:extLst>
          </p:cNvPr>
          <p:cNvSpPr/>
          <p:nvPr/>
        </p:nvSpPr>
        <p:spPr>
          <a:xfrm>
            <a:off x="869406" y="699542"/>
            <a:ext cx="3630585" cy="494926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标题 4">
            <a:extLst>
              <a:ext uri="{FF2B5EF4-FFF2-40B4-BE49-F238E27FC236}">
                <a16:creationId xmlns:a16="http://schemas.microsoft.com/office/drawing/2014/main" xmlns="" id="{82A95FAA-E856-448B-A95B-908CB4A05E04}"/>
              </a:ext>
            </a:extLst>
          </p:cNvPr>
          <p:cNvSpPr txBox="1">
            <a:spLocks/>
          </p:cNvSpPr>
          <p:nvPr/>
        </p:nvSpPr>
        <p:spPr>
          <a:xfrm>
            <a:off x="1386476" y="771550"/>
            <a:ext cx="3185524" cy="355021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+mj-ea"/>
              </a:rPr>
              <a:t>   学会课题管理</a:t>
            </a:r>
            <a:endParaRPr lang="zh-CN" altLang="en-US" sz="20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1F17854C-EA75-4380-8C3C-5E918E393CDA}"/>
              </a:ext>
            </a:extLst>
          </p:cNvPr>
          <p:cNvGrpSpPr/>
          <p:nvPr/>
        </p:nvGrpSpPr>
        <p:grpSpPr>
          <a:xfrm>
            <a:off x="1101211" y="2211710"/>
            <a:ext cx="1454565" cy="1454565"/>
            <a:chOff x="877888" y="2946400"/>
            <a:chExt cx="1939925" cy="1939925"/>
          </a:xfrm>
        </p:grpSpPr>
        <p:sp>
          <p:nvSpPr>
            <p:cNvPr id="16" name="Oval 5">
              <a:extLst>
                <a:ext uri="{FF2B5EF4-FFF2-40B4-BE49-F238E27FC236}">
                  <a16:creationId xmlns:a16="http://schemas.microsoft.com/office/drawing/2014/main" xmlns="" id="{6E270FCA-5585-41E6-87ED-37BC1993D4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2946400"/>
              <a:ext cx="1939925" cy="193992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60">
              <a:extLst>
                <a:ext uri="{FF2B5EF4-FFF2-40B4-BE49-F238E27FC236}">
                  <a16:creationId xmlns:a16="http://schemas.microsoft.com/office/drawing/2014/main" xmlns="" id="{EFCFFB2F-9107-4048-B05C-7123599FF5C0}"/>
                </a:ext>
              </a:extLst>
            </p:cNvPr>
            <p:cNvSpPr txBox="1"/>
            <p:nvPr/>
          </p:nvSpPr>
          <p:spPr>
            <a:xfrm>
              <a:off x="1078684" y="3462333"/>
              <a:ext cx="1538332" cy="800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99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开题</a:t>
              </a:r>
            </a:p>
          </p:txBody>
        </p:sp>
      </p:grpSp>
      <p:sp>
        <p:nvSpPr>
          <p:cNvPr id="18" name="TextBox 68">
            <a:extLst>
              <a:ext uri="{FF2B5EF4-FFF2-40B4-BE49-F238E27FC236}">
                <a16:creationId xmlns:a16="http://schemas.microsoft.com/office/drawing/2014/main" xmlns="" id="{7C486BE4-5B64-4A98-89EF-E95319F53F4F}"/>
              </a:ext>
            </a:extLst>
          </p:cNvPr>
          <p:cNvSpPr txBox="1"/>
          <p:nvPr/>
        </p:nvSpPr>
        <p:spPr>
          <a:xfrm>
            <a:off x="2267744" y="1469326"/>
            <a:ext cx="4840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开题方式：自行组织</a:t>
            </a:r>
            <a:endParaRPr lang="zh-CN" altLang="en-US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70">
            <a:extLst>
              <a:ext uri="{FF2B5EF4-FFF2-40B4-BE49-F238E27FC236}">
                <a16:creationId xmlns:a16="http://schemas.microsoft.com/office/drawing/2014/main" xmlns="" id="{03F1D42A-6EA1-4410-81E7-6D8D2116A8A4}"/>
              </a:ext>
            </a:extLst>
          </p:cNvPr>
          <p:cNvSpPr txBox="1"/>
          <p:nvPr/>
        </p:nvSpPr>
        <p:spPr>
          <a:xfrm>
            <a:off x="2405218" y="3953979"/>
            <a:ext cx="2536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开题所需材料：</a:t>
            </a:r>
          </a:p>
        </p:txBody>
      </p:sp>
      <p:sp>
        <p:nvSpPr>
          <p:cNvPr id="21" name="TextBox 71">
            <a:extLst>
              <a:ext uri="{FF2B5EF4-FFF2-40B4-BE49-F238E27FC236}">
                <a16:creationId xmlns:a16="http://schemas.microsoft.com/office/drawing/2014/main" xmlns="" id="{0B8D7710-B7F1-4A43-909C-B5DE66F372E3}"/>
              </a:ext>
            </a:extLst>
          </p:cNvPr>
          <p:cNvSpPr txBox="1"/>
          <p:nvPr/>
        </p:nvSpPr>
        <p:spPr>
          <a:xfrm>
            <a:off x="4067944" y="3993326"/>
            <a:ext cx="42768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0070C0"/>
                </a:solidFill>
              </a:rPr>
              <a:t>教育科研规划课题开题论证基本要求</a:t>
            </a:r>
            <a:endParaRPr lang="en-US" altLang="zh-CN" sz="1400" b="1" dirty="0">
              <a:solidFill>
                <a:srgbClr val="0070C0"/>
              </a:solidFill>
            </a:endParaRPr>
          </a:p>
          <a:p>
            <a:r>
              <a:rPr lang="zh-CN" altLang="en-US" sz="1400" b="1" dirty="0">
                <a:solidFill>
                  <a:srgbClr val="0070C0"/>
                </a:solidFill>
              </a:rPr>
              <a:t> 科研规划课题现场开题论证会议程序（参考）</a:t>
            </a:r>
            <a:r>
              <a:rPr lang="en-US" altLang="zh-CN" sz="1400" b="1" dirty="0">
                <a:solidFill>
                  <a:srgbClr val="0070C0"/>
                </a:solidFill>
              </a:rPr>
              <a:t>.doc</a:t>
            </a:r>
          </a:p>
          <a:p>
            <a:r>
              <a:rPr lang="zh-CN" altLang="en-US" sz="1400" b="1" dirty="0">
                <a:solidFill>
                  <a:srgbClr val="0070C0"/>
                </a:solidFill>
              </a:rPr>
              <a:t> 教育科研规划课题开题论证书</a:t>
            </a:r>
            <a:r>
              <a:rPr lang="en-US" altLang="zh-CN" sz="1400" b="1" dirty="0">
                <a:solidFill>
                  <a:srgbClr val="0070C0"/>
                </a:solidFill>
              </a:rPr>
              <a:t>.doc</a:t>
            </a:r>
            <a:endParaRPr lang="zh-CN" altLang="en-US" sz="1400" b="1" dirty="0">
              <a:solidFill>
                <a:srgbClr val="0070C0"/>
              </a:solidFill>
            </a:endParaRPr>
          </a:p>
        </p:txBody>
      </p:sp>
      <p:sp>
        <p:nvSpPr>
          <p:cNvPr id="22" name="TextBox 72">
            <a:extLst>
              <a:ext uri="{FF2B5EF4-FFF2-40B4-BE49-F238E27FC236}">
                <a16:creationId xmlns:a16="http://schemas.microsoft.com/office/drawing/2014/main" xmlns="" id="{E49D7EFA-8C8C-4A83-ACAA-1570C22E09B9}"/>
              </a:ext>
            </a:extLst>
          </p:cNvPr>
          <p:cNvSpPr txBox="1"/>
          <p:nvPr/>
        </p:nvSpPr>
        <p:spPr>
          <a:xfrm>
            <a:off x="2847842" y="3126601"/>
            <a:ext cx="5614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提交开题报告：开题后</a:t>
            </a:r>
            <a:r>
              <a:rPr lang="en-US" altLang="zh-CN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周内</a:t>
            </a:r>
          </a:p>
        </p:txBody>
      </p:sp>
      <p:sp>
        <p:nvSpPr>
          <p:cNvPr id="24" name="TextBox 74">
            <a:extLst>
              <a:ext uri="{FF2B5EF4-FFF2-40B4-BE49-F238E27FC236}">
                <a16:creationId xmlns:a16="http://schemas.microsoft.com/office/drawing/2014/main" xmlns="" id="{95B9F52C-6D12-4503-9BF4-EBA2F8F0D44C}"/>
              </a:ext>
            </a:extLst>
          </p:cNvPr>
          <p:cNvSpPr txBox="1"/>
          <p:nvPr/>
        </p:nvSpPr>
        <p:spPr>
          <a:xfrm>
            <a:off x="2847842" y="2276726"/>
            <a:ext cx="3021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开题时间：立项后</a:t>
            </a:r>
            <a:r>
              <a:rPr lang="en-US" altLang="zh-CN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个月内</a:t>
            </a:r>
          </a:p>
        </p:txBody>
      </p:sp>
      <p:sp>
        <p:nvSpPr>
          <p:cNvPr id="27" name="KSO_Shape">
            <a:hlinkClick r:id="rId8"/>
            <a:extLst>
              <a:ext uri="{FF2B5EF4-FFF2-40B4-BE49-F238E27FC236}">
                <a16:creationId xmlns:a16="http://schemas.microsoft.com/office/drawing/2014/main" xmlns="" id="{40E98B28-0354-4129-AA1E-4EE55A5C4E30}"/>
              </a:ext>
            </a:extLst>
          </p:cNvPr>
          <p:cNvSpPr>
            <a:spLocks/>
          </p:cNvSpPr>
          <p:nvPr/>
        </p:nvSpPr>
        <p:spPr bwMode="auto">
          <a:xfrm>
            <a:off x="8344839" y="3994170"/>
            <a:ext cx="475633" cy="475633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5471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8C29C79-DC76-4E8E-B856-84D93BD53B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69" y="88519"/>
            <a:ext cx="9144000" cy="508158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D041D3C-5337-4EB9-8597-A8DF1ECA105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699542"/>
            <a:ext cx="9144000" cy="504321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7C848B1-B94D-4363-AB07-91DA1ED80BD2}"/>
              </a:ext>
            </a:extLst>
          </p:cNvPr>
          <p:cNvSpPr/>
          <p:nvPr/>
        </p:nvSpPr>
        <p:spPr>
          <a:xfrm>
            <a:off x="869406" y="699542"/>
            <a:ext cx="3630585" cy="494926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标题 4">
            <a:extLst>
              <a:ext uri="{FF2B5EF4-FFF2-40B4-BE49-F238E27FC236}">
                <a16:creationId xmlns:a16="http://schemas.microsoft.com/office/drawing/2014/main" xmlns="" id="{82A95FAA-E856-448B-A95B-908CB4A05E04}"/>
              </a:ext>
            </a:extLst>
          </p:cNvPr>
          <p:cNvSpPr txBox="1">
            <a:spLocks/>
          </p:cNvSpPr>
          <p:nvPr/>
        </p:nvSpPr>
        <p:spPr>
          <a:xfrm>
            <a:off x="1386476" y="771550"/>
            <a:ext cx="3185524" cy="355021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+mj-ea"/>
              </a:rPr>
              <a:t>   学会课题管理</a:t>
            </a:r>
            <a:endParaRPr lang="zh-CN" altLang="en-US" sz="20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1F17854C-EA75-4380-8C3C-5E918E393CDA}"/>
              </a:ext>
            </a:extLst>
          </p:cNvPr>
          <p:cNvGrpSpPr/>
          <p:nvPr/>
        </p:nvGrpSpPr>
        <p:grpSpPr>
          <a:xfrm>
            <a:off x="1101211" y="2139702"/>
            <a:ext cx="1454565" cy="1454565"/>
            <a:chOff x="877888" y="2946400"/>
            <a:chExt cx="1939925" cy="1939925"/>
          </a:xfrm>
        </p:grpSpPr>
        <p:sp>
          <p:nvSpPr>
            <p:cNvPr id="16" name="Oval 5">
              <a:extLst>
                <a:ext uri="{FF2B5EF4-FFF2-40B4-BE49-F238E27FC236}">
                  <a16:creationId xmlns:a16="http://schemas.microsoft.com/office/drawing/2014/main" xmlns="" id="{6E270FCA-5585-41E6-87ED-37BC1993D4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2946400"/>
              <a:ext cx="1939925" cy="193992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60">
              <a:extLst>
                <a:ext uri="{FF2B5EF4-FFF2-40B4-BE49-F238E27FC236}">
                  <a16:creationId xmlns:a16="http://schemas.microsoft.com/office/drawing/2014/main" xmlns="" id="{EFCFFB2F-9107-4048-B05C-7123599FF5C0}"/>
                </a:ext>
              </a:extLst>
            </p:cNvPr>
            <p:cNvSpPr txBox="1"/>
            <p:nvPr/>
          </p:nvSpPr>
          <p:spPr>
            <a:xfrm>
              <a:off x="1078684" y="3209264"/>
              <a:ext cx="1538332" cy="1477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99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课题研究</a:t>
              </a:r>
            </a:p>
          </p:txBody>
        </p:sp>
      </p:grpSp>
      <p:sp>
        <p:nvSpPr>
          <p:cNvPr id="18" name="TextBox 68">
            <a:extLst>
              <a:ext uri="{FF2B5EF4-FFF2-40B4-BE49-F238E27FC236}">
                <a16:creationId xmlns:a16="http://schemas.microsoft.com/office/drawing/2014/main" xmlns="" id="{7C486BE4-5B64-4A98-89EF-E95319F53F4F}"/>
              </a:ext>
            </a:extLst>
          </p:cNvPr>
          <p:cNvSpPr txBox="1"/>
          <p:nvPr/>
        </p:nvSpPr>
        <p:spPr>
          <a:xfrm>
            <a:off x="2312693" y="1711973"/>
            <a:ext cx="4840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</a:rPr>
              <a:t>阶段报告，一般为中期报告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72">
            <a:extLst>
              <a:ext uri="{FF2B5EF4-FFF2-40B4-BE49-F238E27FC236}">
                <a16:creationId xmlns:a16="http://schemas.microsoft.com/office/drawing/2014/main" xmlns="" id="{E49D7EFA-8C8C-4A83-ACAA-1570C22E09B9}"/>
              </a:ext>
            </a:extLst>
          </p:cNvPr>
          <p:cNvSpPr txBox="1"/>
          <p:nvPr/>
        </p:nvSpPr>
        <p:spPr>
          <a:xfrm>
            <a:off x="2555776" y="3735923"/>
            <a:ext cx="640366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宋体" panose="02010600030101010101" pitchFamily="2" charset="-122"/>
              </a:rPr>
              <a:t>变更情况</a:t>
            </a:r>
            <a:endParaRPr lang="en-US" altLang="zh-CN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r>
              <a:rPr lang="zh-CN" altLang="en-US" dirty="0"/>
              <a:t>        </a:t>
            </a:r>
            <a:r>
              <a:rPr lang="zh-CN" altLang="en-US" dirty="0">
                <a:solidFill>
                  <a:srgbClr val="0070C0"/>
                </a:solidFill>
              </a:rPr>
              <a:t>变更课题负责人或所在（依托）单位（参与人变更不必申请） 　　</a:t>
            </a:r>
            <a:endParaRPr lang="en-US" altLang="zh-CN" dirty="0">
              <a:solidFill>
                <a:srgbClr val="0070C0"/>
              </a:solidFill>
            </a:endParaRPr>
          </a:p>
          <a:p>
            <a:r>
              <a:rPr lang="zh-CN" altLang="en-US" dirty="0">
                <a:solidFill>
                  <a:srgbClr val="0070C0"/>
                </a:solidFill>
              </a:rPr>
              <a:t>        变更课题名称或研究内容做重大调整</a:t>
            </a:r>
          </a:p>
          <a:p>
            <a:r>
              <a:rPr lang="zh-CN" altLang="en-US" dirty="0">
                <a:solidFill>
                  <a:srgbClr val="0070C0"/>
                </a:solidFill>
              </a:rPr>
              <a:t>　　　</a:t>
            </a:r>
            <a:endParaRPr lang="en-US" altLang="zh-CN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74">
            <a:extLst>
              <a:ext uri="{FF2B5EF4-FFF2-40B4-BE49-F238E27FC236}">
                <a16:creationId xmlns:a16="http://schemas.microsoft.com/office/drawing/2014/main" xmlns="" id="{95B9F52C-6D12-4503-9BF4-EBA2F8F0D44C}"/>
              </a:ext>
            </a:extLst>
          </p:cNvPr>
          <p:cNvSpPr txBox="1"/>
          <p:nvPr/>
        </p:nvSpPr>
        <p:spPr>
          <a:xfrm>
            <a:off x="2835228" y="2706002"/>
            <a:ext cx="5972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</a:rPr>
              <a:t>实验等事项提前一个月上报（学会秘书处、委托管理单位</a:t>
            </a:r>
            <a:r>
              <a:rPr lang="en-US" altLang="zh-CN" b="1" dirty="0">
                <a:solidFill>
                  <a:srgbClr val="0070C0"/>
                </a:solidFill>
              </a:rPr>
              <a:t>)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700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8C29C79-DC76-4E8E-B856-84D93BD53B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6607"/>
            <a:ext cx="9144000" cy="5170107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D041D3C-5337-4EB9-8597-A8DF1ECA105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699542"/>
            <a:ext cx="9144000" cy="504321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7C848B1-B94D-4363-AB07-91DA1ED80BD2}"/>
              </a:ext>
            </a:extLst>
          </p:cNvPr>
          <p:cNvSpPr/>
          <p:nvPr/>
        </p:nvSpPr>
        <p:spPr>
          <a:xfrm>
            <a:off x="869406" y="699542"/>
            <a:ext cx="3630585" cy="494926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标题 4">
            <a:extLst>
              <a:ext uri="{FF2B5EF4-FFF2-40B4-BE49-F238E27FC236}">
                <a16:creationId xmlns:a16="http://schemas.microsoft.com/office/drawing/2014/main" xmlns="" id="{82A95FAA-E856-448B-A95B-908CB4A05E04}"/>
              </a:ext>
            </a:extLst>
          </p:cNvPr>
          <p:cNvSpPr txBox="1">
            <a:spLocks/>
          </p:cNvSpPr>
          <p:nvPr/>
        </p:nvSpPr>
        <p:spPr>
          <a:xfrm>
            <a:off x="1386476" y="771550"/>
            <a:ext cx="3185524" cy="355021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+mj-ea"/>
              </a:rPr>
              <a:t>   学会课题管理</a:t>
            </a:r>
            <a:endParaRPr lang="zh-CN" altLang="en-US" sz="20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1F17854C-EA75-4380-8C3C-5E918E393CDA}"/>
              </a:ext>
            </a:extLst>
          </p:cNvPr>
          <p:cNvGrpSpPr/>
          <p:nvPr/>
        </p:nvGrpSpPr>
        <p:grpSpPr>
          <a:xfrm>
            <a:off x="1101211" y="2139702"/>
            <a:ext cx="1454565" cy="1454565"/>
            <a:chOff x="877888" y="2946400"/>
            <a:chExt cx="1939925" cy="1939925"/>
          </a:xfrm>
        </p:grpSpPr>
        <p:sp>
          <p:nvSpPr>
            <p:cNvPr id="16" name="Oval 5">
              <a:extLst>
                <a:ext uri="{FF2B5EF4-FFF2-40B4-BE49-F238E27FC236}">
                  <a16:creationId xmlns:a16="http://schemas.microsoft.com/office/drawing/2014/main" xmlns="" id="{6E270FCA-5585-41E6-87ED-37BC1993D4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2946400"/>
              <a:ext cx="1939925" cy="193992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60">
              <a:extLst>
                <a:ext uri="{FF2B5EF4-FFF2-40B4-BE49-F238E27FC236}">
                  <a16:creationId xmlns:a16="http://schemas.microsoft.com/office/drawing/2014/main" xmlns="" id="{EFCFFB2F-9107-4048-B05C-7123599FF5C0}"/>
                </a:ext>
              </a:extLst>
            </p:cNvPr>
            <p:cNvSpPr txBox="1"/>
            <p:nvPr/>
          </p:nvSpPr>
          <p:spPr>
            <a:xfrm>
              <a:off x="1078684" y="3209264"/>
              <a:ext cx="1538332" cy="1477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99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课题研究</a:t>
              </a: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F78A751C-31F6-4A47-8663-8C4F72E5D425}"/>
              </a:ext>
            </a:extLst>
          </p:cNvPr>
          <p:cNvSpPr/>
          <p:nvPr/>
        </p:nvSpPr>
        <p:spPr>
          <a:xfrm>
            <a:off x="5125030" y="1236347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变更审批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87D04164-5C6D-4518-B33A-21CBC5F68802}"/>
              </a:ext>
            </a:extLst>
          </p:cNvPr>
          <p:cNvCxnSpPr>
            <a:cxnSpLocks/>
          </p:cNvCxnSpPr>
          <p:nvPr/>
        </p:nvCxnSpPr>
        <p:spPr>
          <a:xfrm>
            <a:off x="2752215" y="2571750"/>
            <a:ext cx="2539865" cy="0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0" name="五边形 193">
            <a:extLst>
              <a:ext uri="{FF2B5EF4-FFF2-40B4-BE49-F238E27FC236}">
                <a16:creationId xmlns:a16="http://schemas.microsoft.com/office/drawing/2014/main" xmlns="" id="{7D662253-BA33-4D67-9C2D-1600329C5CCE}"/>
              </a:ext>
            </a:extLst>
          </p:cNvPr>
          <p:cNvSpPr/>
          <p:nvPr/>
        </p:nvSpPr>
        <p:spPr>
          <a:xfrm flipH="1">
            <a:off x="5075247" y="2139702"/>
            <a:ext cx="733924" cy="2990214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5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3582E1E8-6C34-487B-95AD-B6C7741DA22E}"/>
              </a:ext>
            </a:extLst>
          </p:cNvPr>
          <p:cNvSpPr txBox="1"/>
          <p:nvPr/>
        </p:nvSpPr>
        <p:spPr>
          <a:xfrm>
            <a:off x="2555776" y="2892673"/>
            <a:ext cx="2560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</a:rPr>
              <a:t>变更课题名称或研究内容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19770969-6626-4354-A74F-2043024AE217}"/>
              </a:ext>
            </a:extLst>
          </p:cNvPr>
          <p:cNvSpPr txBox="1"/>
          <p:nvPr/>
        </p:nvSpPr>
        <p:spPr>
          <a:xfrm>
            <a:off x="1979712" y="4027235"/>
            <a:ext cx="3136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</a:rPr>
              <a:t>变更课题主要负责人或管理单位</a:t>
            </a:r>
            <a:endParaRPr lang="zh-CN" altLang="zh-CN" sz="1600" b="1" dirty="0">
              <a:solidFill>
                <a:schemeClr val="accent1"/>
              </a:solidFill>
            </a:endParaRPr>
          </a:p>
        </p:txBody>
      </p:sp>
      <p:sp>
        <p:nvSpPr>
          <p:cNvPr id="36" name="五边形 201">
            <a:extLst>
              <a:ext uri="{FF2B5EF4-FFF2-40B4-BE49-F238E27FC236}">
                <a16:creationId xmlns:a16="http://schemas.microsoft.com/office/drawing/2014/main" xmlns="" id="{976B44EF-AF96-44A8-8395-8C75D3D58D91}"/>
              </a:ext>
            </a:extLst>
          </p:cNvPr>
          <p:cNvSpPr/>
          <p:nvPr/>
        </p:nvSpPr>
        <p:spPr>
          <a:xfrm>
            <a:off x="6162993" y="2161904"/>
            <a:ext cx="713255" cy="2968011"/>
          </a:xfrm>
          <a:prstGeom prst="homePlate">
            <a:avLst/>
          </a:prstGeom>
          <a:solidFill>
            <a:srgbClr val="00B0F0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5">
              <a:solidFill>
                <a:schemeClr val="tx1">
                  <a:lumMod val="65000"/>
                  <a:lumOff val="35000"/>
                </a:schemeClr>
              </a:solidFill>
              <a:latin typeface="Impact MT Std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00D77615-2874-4360-91B7-658553F1B0CC}"/>
              </a:ext>
            </a:extLst>
          </p:cNvPr>
          <p:cNvSpPr txBox="1"/>
          <p:nvPr/>
        </p:nvSpPr>
        <p:spPr>
          <a:xfrm>
            <a:off x="2850308" y="2161904"/>
            <a:ext cx="2149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学会秘书处审批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AA98ED95-17E7-4DD4-887C-E52127E284C2}"/>
              </a:ext>
            </a:extLst>
          </p:cNvPr>
          <p:cNvSpPr txBox="1"/>
          <p:nvPr/>
        </p:nvSpPr>
        <p:spPr>
          <a:xfrm>
            <a:off x="6817403" y="2161904"/>
            <a:ext cx="2149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委托管理单位审批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5D00CB01-8078-4E81-A924-D6CE651EF3EA}"/>
              </a:ext>
            </a:extLst>
          </p:cNvPr>
          <p:cNvSpPr txBox="1"/>
          <p:nvPr/>
        </p:nvSpPr>
        <p:spPr>
          <a:xfrm>
            <a:off x="6936209" y="2681823"/>
            <a:ext cx="2560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</a:rPr>
              <a:t>变更成果形式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C036AE00-AB27-4AF6-A3A4-96ECE5E26178}"/>
              </a:ext>
            </a:extLst>
          </p:cNvPr>
          <p:cNvSpPr txBox="1"/>
          <p:nvPr/>
        </p:nvSpPr>
        <p:spPr>
          <a:xfrm>
            <a:off x="7052472" y="3246481"/>
            <a:ext cx="2560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</a:rPr>
              <a:t>变更课题完成时间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AC933563-089D-43E3-9FA3-ABD4F2EE90B1}"/>
              </a:ext>
            </a:extLst>
          </p:cNvPr>
          <p:cNvSpPr txBox="1"/>
          <p:nvPr/>
        </p:nvSpPr>
        <p:spPr>
          <a:xfrm>
            <a:off x="6994341" y="3923272"/>
            <a:ext cx="2560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</a:rPr>
              <a:t>因故中（终）止研究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E083D0B6-3CEB-4F75-B7F1-B638A217FBA3}"/>
              </a:ext>
            </a:extLst>
          </p:cNvPr>
          <p:cNvSpPr txBox="1"/>
          <p:nvPr/>
        </p:nvSpPr>
        <p:spPr>
          <a:xfrm>
            <a:off x="6905622" y="4487930"/>
            <a:ext cx="2560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</a:rPr>
              <a:t>变更联系人信息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03CB9401-6365-45E4-8071-5262BB3A5E51}"/>
              </a:ext>
            </a:extLst>
          </p:cNvPr>
          <p:cNvCxnSpPr>
            <a:cxnSpLocks/>
          </p:cNvCxnSpPr>
          <p:nvPr/>
        </p:nvCxnSpPr>
        <p:spPr>
          <a:xfrm>
            <a:off x="6604135" y="2501553"/>
            <a:ext cx="2539865" cy="0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30525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8C29C79-DC76-4E8E-B856-84D93BD53B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56" y="30956"/>
            <a:ext cx="9144000" cy="508158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D041D3C-5337-4EB9-8597-A8DF1ECA105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699542"/>
            <a:ext cx="9144000" cy="504321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7C848B1-B94D-4363-AB07-91DA1ED80BD2}"/>
              </a:ext>
            </a:extLst>
          </p:cNvPr>
          <p:cNvSpPr/>
          <p:nvPr/>
        </p:nvSpPr>
        <p:spPr>
          <a:xfrm>
            <a:off x="869406" y="699542"/>
            <a:ext cx="3630585" cy="494926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标题 4">
            <a:extLst>
              <a:ext uri="{FF2B5EF4-FFF2-40B4-BE49-F238E27FC236}">
                <a16:creationId xmlns:a16="http://schemas.microsoft.com/office/drawing/2014/main" xmlns="" id="{82A95FAA-E856-448B-A95B-908CB4A05E04}"/>
              </a:ext>
            </a:extLst>
          </p:cNvPr>
          <p:cNvSpPr txBox="1">
            <a:spLocks/>
          </p:cNvSpPr>
          <p:nvPr/>
        </p:nvSpPr>
        <p:spPr>
          <a:xfrm>
            <a:off x="1386476" y="771550"/>
            <a:ext cx="3185524" cy="355021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+mj-ea"/>
              </a:rPr>
              <a:t>   学会课题管理</a:t>
            </a:r>
            <a:endParaRPr lang="zh-CN" altLang="en-US" sz="20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pic>
        <p:nvPicPr>
          <p:cNvPr id="21" name="图片 13" descr="2.png">
            <a:extLst>
              <a:ext uri="{FF2B5EF4-FFF2-40B4-BE49-F238E27FC236}">
                <a16:creationId xmlns:a16="http://schemas.microsoft.com/office/drawing/2014/main" xmlns="" id="{B7A8F6E3-0B48-4400-A00D-3743FC52686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590" y="1333907"/>
            <a:ext cx="4089401" cy="805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1">
            <a:extLst>
              <a:ext uri="{FF2B5EF4-FFF2-40B4-BE49-F238E27FC236}">
                <a16:creationId xmlns:a16="http://schemas.microsoft.com/office/drawing/2014/main" xmlns="" id="{F980FB02-E4F5-4544-B390-3BCDDE550F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1167" y="1440426"/>
            <a:ext cx="3167062" cy="699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0"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撤销课题情况</a:t>
            </a:r>
            <a:endParaRPr kumimoji="0"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字幕 2">
            <a:extLst>
              <a:ext uri="{FF2B5EF4-FFF2-40B4-BE49-F238E27FC236}">
                <a16:creationId xmlns:a16="http://schemas.microsoft.com/office/drawing/2014/main" xmlns="" id="{01F7863E-B156-4E68-A333-866AE06049EC}"/>
              </a:ext>
            </a:extLst>
          </p:cNvPr>
          <p:cNvSpPr txBox="1">
            <a:spLocks/>
          </p:cNvSpPr>
          <p:nvPr/>
        </p:nvSpPr>
        <p:spPr>
          <a:xfrm>
            <a:off x="1259632" y="1995686"/>
            <a:ext cx="8243888" cy="3816350"/>
          </a:xfrm>
          <a:prstGeom prst="rect">
            <a:avLst/>
          </a:prstGeom>
        </p:spPr>
        <p:txBody>
          <a:bodyPr>
            <a:normAutofit/>
          </a:bodyPr>
          <a:lstStyle>
            <a:lvl1pPr marL="257106" indent="-257106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064" indent="-21425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5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857021" indent="-171404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  <a:ea typeface="宋体" pitchFamily="2" charset="-122"/>
              </a:defRPr>
            </a:lvl3pPr>
            <a:lvl4pPr marL="1199830" indent="-171404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500">
                <a:solidFill>
                  <a:schemeClr val="tx1"/>
                </a:solidFill>
                <a:latin typeface="+mn-lt"/>
                <a:ea typeface="宋体" pitchFamily="2" charset="-122"/>
              </a:defRPr>
            </a:lvl4pPr>
            <a:lvl5pPr marL="1542639" indent="-171404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宋体" pitchFamily="2" charset="-122"/>
              </a:defRPr>
            </a:lvl5pPr>
            <a:lvl6pPr marL="1885447" indent="-171404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宋体" pitchFamily="2" charset="-122"/>
              </a:defRPr>
            </a:lvl6pPr>
            <a:lvl7pPr marL="2228256" indent="-171404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宋体" pitchFamily="2" charset="-122"/>
              </a:defRPr>
            </a:lvl7pPr>
            <a:lvl8pPr marL="2571064" indent="-171404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宋体" pitchFamily="2" charset="-122"/>
              </a:defRPr>
            </a:lvl8pPr>
            <a:lvl9pPr marL="2913873" indent="-171404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宋体" pitchFamily="2" charset="-122"/>
              </a:defRPr>
            </a:lvl9pPr>
          </a:lstStyle>
          <a:p>
            <a:pPr marL="0" indent="0">
              <a:lnSpc>
                <a:spcPts val="3600"/>
              </a:lnSpc>
              <a:buNone/>
            </a:pPr>
            <a:r>
              <a:rPr lang="en-US" altLang="zh-CN" sz="2000" kern="0" dirty="0">
                <a:solidFill>
                  <a:srgbClr val="0070C0"/>
                </a:solidFill>
              </a:rPr>
              <a:t>       </a:t>
            </a:r>
            <a:r>
              <a:rPr lang="en-US" altLang="zh-CN" sz="2000" kern="0" dirty="0">
                <a:solidFill>
                  <a:srgbClr val="FF0000"/>
                </a:solidFill>
              </a:rPr>
              <a:t>1.</a:t>
            </a:r>
            <a:r>
              <a:rPr lang="zh-CN" altLang="zh-CN" sz="2000" kern="0" dirty="0">
                <a:solidFill>
                  <a:srgbClr val="FF0000"/>
                </a:solidFill>
              </a:rPr>
              <a:t>违反国家法律及有关规定；</a:t>
            </a:r>
            <a:endParaRPr lang="en-US" altLang="zh-CN" sz="2000" kern="0" dirty="0">
              <a:solidFill>
                <a:srgbClr val="FF0000"/>
              </a:solidFill>
            </a:endParaRPr>
          </a:p>
          <a:p>
            <a:pPr marL="0" indent="0">
              <a:lnSpc>
                <a:spcPts val="3600"/>
              </a:lnSpc>
              <a:buNone/>
            </a:pPr>
            <a:r>
              <a:rPr lang="en-US" altLang="zh-CN" sz="2000" kern="0" dirty="0">
                <a:solidFill>
                  <a:srgbClr val="FF0000"/>
                </a:solidFill>
              </a:rPr>
              <a:t>       2.</a:t>
            </a:r>
            <a:r>
              <a:rPr lang="zh-CN" altLang="zh-CN" sz="2000" kern="0" dirty="0">
                <a:solidFill>
                  <a:srgbClr val="FF0000"/>
                </a:solidFill>
              </a:rPr>
              <a:t>有学术剽窃行为或弄虚作假；</a:t>
            </a:r>
            <a:endParaRPr lang="en-US" altLang="zh-CN" sz="2000" kern="0" dirty="0">
              <a:solidFill>
                <a:srgbClr val="FF0000"/>
              </a:solidFill>
            </a:endParaRPr>
          </a:p>
          <a:p>
            <a:pPr marL="0" indent="0">
              <a:lnSpc>
                <a:spcPts val="3600"/>
              </a:lnSpc>
              <a:buNone/>
            </a:pPr>
            <a:r>
              <a:rPr lang="en-US" altLang="zh-CN" sz="2000" kern="0" dirty="0">
                <a:solidFill>
                  <a:srgbClr val="FF0000"/>
                </a:solidFill>
              </a:rPr>
              <a:t>       3.</a:t>
            </a:r>
            <a:r>
              <a:rPr lang="zh-CN" altLang="zh-CN" sz="2000" kern="0" dirty="0">
                <a:solidFill>
                  <a:srgbClr val="FF0000"/>
                </a:solidFill>
              </a:rPr>
              <a:t>与研究设计不符或学术质量低劣；</a:t>
            </a:r>
            <a:endParaRPr lang="en-US" altLang="zh-CN" sz="2000" kern="0" dirty="0">
              <a:solidFill>
                <a:srgbClr val="FF0000"/>
              </a:solidFill>
            </a:endParaRPr>
          </a:p>
          <a:p>
            <a:pPr marL="0" indent="0">
              <a:lnSpc>
                <a:spcPts val="3600"/>
              </a:lnSpc>
              <a:buNone/>
            </a:pPr>
            <a:r>
              <a:rPr lang="en-US" altLang="zh-CN" sz="2000" kern="0" dirty="0">
                <a:solidFill>
                  <a:srgbClr val="FF0000"/>
                </a:solidFill>
              </a:rPr>
              <a:t>       4.</a:t>
            </a:r>
            <a:r>
              <a:rPr lang="zh-CN" altLang="zh-CN" sz="2000" kern="0" dirty="0">
                <a:solidFill>
                  <a:srgbClr val="FF0000"/>
                </a:solidFill>
              </a:rPr>
              <a:t>到期不结题；</a:t>
            </a:r>
            <a:endParaRPr lang="en-US" altLang="zh-CN" sz="2000" kern="0" dirty="0">
              <a:solidFill>
                <a:srgbClr val="FF0000"/>
              </a:solidFill>
            </a:endParaRPr>
          </a:p>
          <a:p>
            <a:pPr marL="0" indent="0">
              <a:lnSpc>
                <a:spcPts val="3600"/>
              </a:lnSpc>
              <a:spcBef>
                <a:spcPts val="0"/>
              </a:spcBef>
              <a:buNone/>
            </a:pPr>
            <a:r>
              <a:rPr lang="en-US" altLang="zh-CN" sz="2000" kern="0" dirty="0">
                <a:solidFill>
                  <a:srgbClr val="FF0000"/>
                </a:solidFill>
              </a:rPr>
              <a:t>       5.</a:t>
            </a:r>
            <a:r>
              <a:rPr lang="zh-CN" altLang="zh-CN" sz="2000" kern="0" dirty="0">
                <a:solidFill>
                  <a:srgbClr val="FF0000"/>
                </a:solidFill>
              </a:rPr>
              <a:t>借“中国教育学会总课题组”等名义开展活动者；</a:t>
            </a:r>
            <a:endParaRPr lang="en-US" altLang="zh-CN" sz="2000" kern="0" dirty="0">
              <a:solidFill>
                <a:srgbClr val="FF0000"/>
              </a:solidFill>
            </a:endParaRPr>
          </a:p>
          <a:p>
            <a:pPr marL="0" indent="0">
              <a:lnSpc>
                <a:spcPts val="3600"/>
              </a:lnSpc>
              <a:spcBef>
                <a:spcPts val="0"/>
              </a:spcBef>
              <a:buNone/>
            </a:pPr>
            <a:r>
              <a:rPr lang="en-US" altLang="zh-CN" sz="2000" kern="0" dirty="0">
                <a:solidFill>
                  <a:srgbClr val="FF0000"/>
                </a:solidFill>
              </a:rPr>
              <a:t>       6.</a:t>
            </a:r>
            <a:r>
              <a:rPr lang="zh-CN" altLang="zh-CN" sz="2000" kern="0" dirty="0">
                <a:solidFill>
                  <a:srgbClr val="FF0000"/>
                </a:solidFill>
              </a:rPr>
              <a:t>借课题研究之名，谋取不当利益者。</a:t>
            </a:r>
            <a:r>
              <a:rPr lang="zh-CN" altLang="zh-CN" sz="5400" kern="0" dirty="0">
                <a:solidFill>
                  <a:srgbClr val="898989"/>
                </a:solidFill>
              </a:rPr>
              <a:t> </a:t>
            </a:r>
            <a:endParaRPr lang="zh-CN" altLang="en-US" sz="5400" kern="0" dirty="0">
              <a:solidFill>
                <a:srgbClr val="0070C0"/>
              </a:solidFill>
            </a:endParaRPr>
          </a:p>
          <a:p>
            <a:pPr>
              <a:lnSpc>
                <a:spcPct val="90000"/>
              </a:lnSpc>
              <a:buFontTx/>
            </a:pPr>
            <a:endParaRPr lang="zh-CN" altLang="en-US" sz="4000" kern="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2916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8C29C79-DC76-4E8E-B856-84D93BD53B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56" y="30956"/>
            <a:ext cx="9144000" cy="508158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D041D3C-5337-4EB9-8597-A8DF1ECA105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699542"/>
            <a:ext cx="9144000" cy="504321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7C848B1-B94D-4363-AB07-91DA1ED80BD2}"/>
              </a:ext>
            </a:extLst>
          </p:cNvPr>
          <p:cNvSpPr/>
          <p:nvPr/>
        </p:nvSpPr>
        <p:spPr>
          <a:xfrm>
            <a:off x="869406" y="699542"/>
            <a:ext cx="3630585" cy="494926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标题 4">
            <a:extLst>
              <a:ext uri="{FF2B5EF4-FFF2-40B4-BE49-F238E27FC236}">
                <a16:creationId xmlns:a16="http://schemas.microsoft.com/office/drawing/2014/main" xmlns="" id="{82A95FAA-E856-448B-A95B-908CB4A05E04}"/>
              </a:ext>
            </a:extLst>
          </p:cNvPr>
          <p:cNvSpPr txBox="1">
            <a:spLocks/>
          </p:cNvSpPr>
          <p:nvPr/>
        </p:nvSpPr>
        <p:spPr>
          <a:xfrm>
            <a:off x="1386476" y="771550"/>
            <a:ext cx="3185524" cy="355021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+mj-ea"/>
              </a:rPr>
              <a:t>   学会课题管理</a:t>
            </a:r>
            <a:endParaRPr lang="zh-CN" altLang="en-US" sz="20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1F17854C-EA75-4380-8C3C-5E918E393CDA}"/>
              </a:ext>
            </a:extLst>
          </p:cNvPr>
          <p:cNvGrpSpPr/>
          <p:nvPr/>
        </p:nvGrpSpPr>
        <p:grpSpPr>
          <a:xfrm>
            <a:off x="1101211" y="2211710"/>
            <a:ext cx="1454565" cy="1454565"/>
            <a:chOff x="877888" y="2946400"/>
            <a:chExt cx="1939925" cy="1939925"/>
          </a:xfrm>
        </p:grpSpPr>
        <p:sp>
          <p:nvSpPr>
            <p:cNvPr id="16" name="Oval 5">
              <a:extLst>
                <a:ext uri="{FF2B5EF4-FFF2-40B4-BE49-F238E27FC236}">
                  <a16:creationId xmlns:a16="http://schemas.microsoft.com/office/drawing/2014/main" xmlns="" id="{6E270FCA-5585-41E6-87ED-37BC1993D4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2946400"/>
              <a:ext cx="1939925" cy="193992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60">
              <a:extLst>
                <a:ext uri="{FF2B5EF4-FFF2-40B4-BE49-F238E27FC236}">
                  <a16:creationId xmlns:a16="http://schemas.microsoft.com/office/drawing/2014/main" xmlns="" id="{EFCFFB2F-9107-4048-B05C-7123599FF5C0}"/>
                </a:ext>
              </a:extLst>
            </p:cNvPr>
            <p:cNvSpPr txBox="1"/>
            <p:nvPr/>
          </p:nvSpPr>
          <p:spPr>
            <a:xfrm>
              <a:off x="1078684" y="3462333"/>
              <a:ext cx="1538332" cy="800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99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结题</a:t>
              </a:r>
            </a:p>
          </p:txBody>
        </p:sp>
      </p:grpSp>
      <p:sp>
        <p:nvSpPr>
          <p:cNvPr id="18" name="TextBox 68">
            <a:extLst>
              <a:ext uri="{FF2B5EF4-FFF2-40B4-BE49-F238E27FC236}">
                <a16:creationId xmlns:a16="http://schemas.microsoft.com/office/drawing/2014/main" xmlns="" id="{7C486BE4-5B64-4A98-89EF-E95319F53F4F}"/>
              </a:ext>
            </a:extLst>
          </p:cNvPr>
          <p:cNvSpPr txBox="1"/>
          <p:nvPr/>
        </p:nvSpPr>
        <p:spPr>
          <a:xfrm>
            <a:off x="2267744" y="1469326"/>
            <a:ext cx="4840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结题方式：会议结题或通讯结题</a:t>
            </a:r>
            <a:endParaRPr lang="zh-CN" altLang="en-US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70">
            <a:extLst>
              <a:ext uri="{FF2B5EF4-FFF2-40B4-BE49-F238E27FC236}">
                <a16:creationId xmlns:a16="http://schemas.microsoft.com/office/drawing/2014/main" xmlns="" id="{03F1D42A-6EA1-4410-81E7-6D8D2116A8A4}"/>
              </a:ext>
            </a:extLst>
          </p:cNvPr>
          <p:cNvSpPr txBox="1"/>
          <p:nvPr/>
        </p:nvSpPr>
        <p:spPr>
          <a:xfrm>
            <a:off x="2847842" y="3720071"/>
            <a:ext cx="3380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结题后提交相关材料</a:t>
            </a:r>
          </a:p>
        </p:txBody>
      </p:sp>
      <p:sp>
        <p:nvSpPr>
          <p:cNvPr id="22" name="TextBox 72">
            <a:extLst>
              <a:ext uri="{FF2B5EF4-FFF2-40B4-BE49-F238E27FC236}">
                <a16:creationId xmlns:a16="http://schemas.microsoft.com/office/drawing/2014/main" xmlns="" id="{E49D7EFA-8C8C-4A83-ACAA-1570C22E09B9}"/>
              </a:ext>
            </a:extLst>
          </p:cNvPr>
          <p:cNvSpPr txBox="1"/>
          <p:nvPr/>
        </p:nvSpPr>
        <p:spPr>
          <a:xfrm>
            <a:off x="2847842" y="2933762"/>
            <a:ext cx="6285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鉴定专家：</a:t>
            </a:r>
            <a:r>
              <a:rPr lang="en-US" altLang="zh-CN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名以上；可自聘，不可自评；重点课题学会推荐</a:t>
            </a:r>
          </a:p>
        </p:txBody>
      </p:sp>
      <p:sp>
        <p:nvSpPr>
          <p:cNvPr id="24" name="TextBox 74">
            <a:extLst>
              <a:ext uri="{FF2B5EF4-FFF2-40B4-BE49-F238E27FC236}">
                <a16:creationId xmlns:a16="http://schemas.microsoft.com/office/drawing/2014/main" xmlns="" id="{95B9F52C-6D12-4503-9BF4-EBA2F8F0D44C}"/>
              </a:ext>
            </a:extLst>
          </p:cNvPr>
          <p:cNvSpPr txBox="1"/>
          <p:nvPr/>
        </p:nvSpPr>
        <p:spPr>
          <a:xfrm>
            <a:off x="2858098" y="2147453"/>
            <a:ext cx="6285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结题申请：向委托管理单位或秘书处提出结题申请</a:t>
            </a:r>
          </a:p>
        </p:txBody>
      </p:sp>
      <p:sp>
        <p:nvSpPr>
          <p:cNvPr id="27" name="KSO_Shape">
            <a:hlinkClick r:id="rId8"/>
            <a:extLst>
              <a:ext uri="{FF2B5EF4-FFF2-40B4-BE49-F238E27FC236}">
                <a16:creationId xmlns:a16="http://schemas.microsoft.com/office/drawing/2014/main" xmlns="" id="{40E98B28-0354-4129-AA1E-4EE55A5C4E30}"/>
              </a:ext>
            </a:extLst>
          </p:cNvPr>
          <p:cNvSpPr>
            <a:spLocks/>
          </p:cNvSpPr>
          <p:nvPr/>
        </p:nvSpPr>
        <p:spPr bwMode="auto">
          <a:xfrm>
            <a:off x="8344839" y="3994170"/>
            <a:ext cx="475633" cy="475633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70">
            <a:extLst>
              <a:ext uri="{FF2B5EF4-FFF2-40B4-BE49-F238E27FC236}">
                <a16:creationId xmlns:a16="http://schemas.microsoft.com/office/drawing/2014/main" xmlns="" id="{DAD407E4-421F-4004-BE0C-20CF3D9B4A6A}"/>
              </a:ext>
            </a:extLst>
          </p:cNvPr>
          <p:cNvSpPr txBox="1"/>
          <p:nvPr/>
        </p:nvSpPr>
        <p:spPr>
          <a:xfrm>
            <a:off x="2270163" y="4443958"/>
            <a:ext cx="3380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结题验收，颁发结题证书</a:t>
            </a:r>
          </a:p>
        </p:txBody>
      </p:sp>
    </p:spTree>
    <p:extLst>
      <p:ext uri="{BB962C8B-B14F-4D97-AF65-F5344CB8AC3E}">
        <p14:creationId xmlns:p14="http://schemas.microsoft.com/office/powerpoint/2010/main" xmlns="" val="1259579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8C29C79-DC76-4E8E-B856-84D93BD53B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56" y="30956"/>
            <a:ext cx="9144000" cy="508158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D041D3C-5337-4EB9-8597-A8DF1ECA105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699542"/>
            <a:ext cx="9144000" cy="504321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7C848B1-B94D-4363-AB07-91DA1ED80BD2}"/>
              </a:ext>
            </a:extLst>
          </p:cNvPr>
          <p:cNvSpPr/>
          <p:nvPr/>
        </p:nvSpPr>
        <p:spPr>
          <a:xfrm>
            <a:off x="869406" y="699542"/>
            <a:ext cx="3630585" cy="494926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标题 4">
            <a:extLst>
              <a:ext uri="{FF2B5EF4-FFF2-40B4-BE49-F238E27FC236}">
                <a16:creationId xmlns:a16="http://schemas.microsoft.com/office/drawing/2014/main" xmlns="" id="{82A95FAA-E856-448B-A95B-908CB4A05E04}"/>
              </a:ext>
            </a:extLst>
          </p:cNvPr>
          <p:cNvSpPr txBox="1">
            <a:spLocks/>
          </p:cNvSpPr>
          <p:nvPr/>
        </p:nvSpPr>
        <p:spPr>
          <a:xfrm>
            <a:off x="1386476" y="771550"/>
            <a:ext cx="3185524" cy="355021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+mj-ea"/>
              </a:rPr>
              <a:t>   学会课题管理</a:t>
            </a:r>
            <a:endParaRPr lang="zh-CN" altLang="en-US" sz="20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TextBox 68">
            <a:extLst>
              <a:ext uri="{FF2B5EF4-FFF2-40B4-BE49-F238E27FC236}">
                <a16:creationId xmlns:a16="http://schemas.microsoft.com/office/drawing/2014/main" xmlns="" id="{7C486BE4-5B64-4A98-89EF-E95319F53F4F}"/>
              </a:ext>
            </a:extLst>
          </p:cNvPr>
          <p:cNvSpPr txBox="1"/>
          <p:nvPr/>
        </p:nvSpPr>
        <p:spPr>
          <a:xfrm>
            <a:off x="2741747" y="1455856"/>
            <a:ext cx="4840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需要重点说明的问题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0D9E8DF-9F94-46EC-A243-0D7F455A437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5028" y="2094219"/>
            <a:ext cx="2466719" cy="170550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DA9FB91-0021-4DCF-8B25-23BE26CB8F26}"/>
              </a:ext>
            </a:extLst>
          </p:cNvPr>
          <p:cNvSpPr/>
          <p:nvPr/>
        </p:nvSpPr>
        <p:spPr>
          <a:xfrm>
            <a:off x="3006519" y="2105659"/>
            <a:ext cx="612722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严格按照课题管理办法，组织开展研究</a:t>
            </a:r>
            <a:endParaRPr lang="en-US" altLang="zh-CN" sz="24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接到立项通知后，三个月内组织开题</a:t>
            </a:r>
            <a:endParaRPr lang="en-US" altLang="zh-CN" sz="24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重大变更提交申请</a:t>
            </a:r>
            <a:endParaRPr lang="en-US" altLang="zh-CN" sz="24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课题研究不跨规划期</a:t>
            </a:r>
            <a:endParaRPr lang="en-US" altLang="zh-CN" sz="24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4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不合规范课题将被撤销</a:t>
            </a:r>
            <a:endParaRPr lang="zh-CN" altLang="zh-CN" sz="20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7454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8C29C79-DC76-4E8E-B856-84D93BD53B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56" y="30956"/>
            <a:ext cx="9144000" cy="508158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D041D3C-5337-4EB9-8597-A8DF1ECA105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699542"/>
            <a:ext cx="9144000" cy="504321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7C848B1-B94D-4363-AB07-91DA1ED80BD2}"/>
              </a:ext>
            </a:extLst>
          </p:cNvPr>
          <p:cNvSpPr/>
          <p:nvPr/>
        </p:nvSpPr>
        <p:spPr>
          <a:xfrm>
            <a:off x="869406" y="699542"/>
            <a:ext cx="3630585" cy="494926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标题 4">
            <a:extLst>
              <a:ext uri="{FF2B5EF4-FFF2-40B4-BE49-F238E27FC236}">
                <a16:creationId xmlns:a16="http://schemas.microsoft.com/office/drawing/2014/main" xmlns="" id="{82A95FAA-E856-448B-A95B-908CB4A05E04}"/>
              </a:ext>
            </a:extLst>
          </p:cNvPr>
          <p:cNvSpPr txBox="1">
            <a:spLocks/>
          </p:cNvSpPr>
          <p:nvPr/>
        </p:nvSpPr>
        <p:spPr>
          <a:xfrm>
            <a:off x="1386476" y="771550"/>
            <a:ext cx="3185524" cy="355021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+mj-ea"/>
              </a:rPr>
              <a:t>   学会课题管理</a:t>
            </a:r>
            <a:endParaRPr lang="zh-CN" altLang="en-US" sz="20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DA9FB91-0021-4DCF-8B25-23BE26CB8F26}"/>
              </a:ext>
            </a:extLst>
          </p:cNvPr>
          <p:cNvSpPr/>
          <p:nvPr/>
        </p:nvSpPr>
        <p:spPr>
          <a:xfrm>
            <a:off x="-10255" y="2105659"/>
            <a:ext cx="91439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课题咨询电话：</a:t>
            </a:r>
            <a:r>
              <a:rPr lang="en-US" altLang="zh-CN" sz="32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010-84022535</a:t>
            </a:r>
          </a:p>
          <a:p>
            <a:pPr algn="ctr">
              <a:lnSpc>
                <a:spcPct val="150000"/>
              </a:lnSpc>
            </a:pPr>
            <a:endParaRPr lang="en-US" altLang="zh-CN" sz="32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课题邮箱：</a:t>
            </a:r>
            <a:r>
              <a:rPr lang="en-US" altLang="zh-CN" sz="32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keti@cse.edu.cn</a:t>
            </a:r>
            <a:endParaRPr lang="zh-CN" altLang="zh-CN" sz="28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3148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1C29D0ED-F1E8-4BDC-BA30-6D953BBE5B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0956"/>
            <a:ext cx="9144000" cy="5081588"/>
          </a:xfrm>
          <a:prstGeom prst="rect">
            <a:avLst/>
          </a:prstGeom>
        </p:spPr>
      </p:pic>
      <p:sp>
        <p:nvSpPr>
          <p:cNvPr id="2" name="矩形 160"/>
          <p:cNvSpPr>
            <a:spLocks noChangeArrowheads="1"/>
          </p:cNvSpPr>
          <p:nvPr/>
        </p:nvSpPr>
        <p:spPr bwMode="auto">
          <a:xfrm>
            <a:off x="251520" y="771550"/>
            <a:ext cx="8640960" cy="4176464"/>
          </a:xfrm>
          <a:custGeom>
            <a:avLst/>
            <a:gdLst>
              <a:gd name="connsiteX0" fmla="*/ 0 w 7260238"/>
              <a:gd name="connsiteY0" fmla="*/ 0 h 3090960"/>
              <a:gd name="connsiteX1" fmla="*/ 7260238 w 7260238"/>
              <a:gd name="connsiteY1" fmla="*/ 0 h 3090960"/>
              <a:gd name="connsiteX2" fmla="*/ 7260238 w 7260238"/>
              <a:gd name="connsiteY2" fmla="*/ 3090960 h 3090960"/>
              <a:gd name="connsiteX3" fmla="*/ 0 w 7260238"/>
              <a:gd name="connsiteY3" fmla="*/ 3090960 h 3090960"/>
              <a:gd name="connsiteX4" fmla="*/ 0 w 7260238"/>
              <a:gd name="connsiteY4" fmla="*/ 0 h 3090960"/>
              <a:gd name="connsiteX0" fmla="*/ 0 w 7260238"/>
              <a:gd name="connsiteY0" fmla="*/ 0 h 3090960"/>
              <a:gd name="connsiteX1" fmla="*/ 7260238 w 7260238"/>
              <a:gd name="connsiteY1" fmla="*/ 0 h 3090960"/>
              <a:gd name="connsiteX2" fmla="*/ 7260238 w 7260238"/>
              <a:gd name="connsiteY2" fmla="*/ 3090960 h 3090960"/>
              <a:gd name="connsiteX3" fmla="*/ 666205 w 7260238"/>
              <a:gd name="connsiteY3" fmla="*/ 3090960 h 3090960"/>
              <a:gd name="connsiteX4" fmla="*/ 0 w 7260238"/>
              <a:gd name="connsiteY4" fmla="*/ 0 h 3090960"/>
              <a:gd name="connsiteX0" fmla="*/ 0 w 7260238"/>
              <a:gd name="connsiteY0" fmla="*/ 0 h 3141760"/>
              <a:gd name="connsiteX1" fmla="*/ 7260238 w 7260238"/>
              <a:gd name="connsiteY1" fmla="*/ 0 h 3141760"/>
              <a:gd name="connsiteX2" fmla="*/ 7031638 w 7260238"/>
              <a:gd name="connsiteY2" fmla="*/ 3141760 h 3141760"/>
              <a:gd name="connsiteX3" fmla="*/ 666205 w 7260238"/>
              <a:gd name="connsiteY3" fmla="*/ 3090960 h 3141760"/>
              <a:gd name="connsiteX4" fmla="*/ 0 w 7260238"/>
              <a:gd name="connsiteY4" fmla="*/ 0 h 3141760"/>
              <a:gd name="connsiteX0" fmla="*/ 0 w 7454971"/>
              <a:gd name="connsiteY0" fmla="*/ 0 h 3141760"/>
              <a:gd name="connsiteX1" fmla="*/ 7454971 w 7454971"/>
              <a:gd name="connsiteY1" fmla="*/ 0 h 3141760"/>
              <a:gd name="connsiteX2" fmla="*/ 7031638 w 7454971"/>
              <a:gd name="connsiteY2" fmla="*/ 3141760 h 3141760"/>
              <a:gd name="connsiteX3" fmla="*/ 666205 w 7454971"/>
              <a:gd name="connsiteY3" fmla="*/ 3090960 h 3141760"/>
              <a:gd name="connsiteX4" fmla="*/ 0 w 7454971"/>
              <a:gd name="connsiteY4" fmla="*/ 0 h 3141760"/>
              <a:gd name="connsiteX0" fmla="*/ 0 w 7454971"/>
              <a:gd name="connsiteY0" fmla="*/ 0 h 3353427"/>
              <a:gd name="connsiteX1" fmla="*/ 7454971 w 7454971"/>
              <a:gd name="connsiteY1" fmla="*/ 211667 h 3353427"/>
              <a:gd name="connsiteX2" fmla="*/ 7031638 w 7454971"/>
              <a:gd name="connsiteY2" fmla="*/ 3353427 h 3353427"/>
              <a:gd name="connsiteX3" fmla="*/ 666205 w 7454971"/>
              <a:gd name="connsiteY3" fmla="*/ 3302627 h 3353427"/>
              <a:gd name="connsiteX4" fmla="*/ 0 w 7454971"/>
              <a:gd name="connsiteY4" fmla="*/ 0 h 3353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54971" h="3353427">
                <a:moveTo>
                  <a:pt x="0" y="0"/>
                </a:moveTo>
                <a:lnTo>
                  <a:pt x="7454971" y="211667"/>
                </a:lnTo>
                <a:lnTo>
                  <a:pt x="7031638" y="3353427"/>
                </a:lnTo>
                <a:lnTo>
                  <a:pt x="666205" y="3302627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127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 b="0" dirty="0">
              <a:solidFill>
                <a:srgbClr val="FFC000"/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6975" y="1355850"/>
            <a:ext cx="2038856" cy="639836"/>
          </a:xfrm>
          <a:prstGeom prst="rect">
            <a:avLst/>
          </a:prstGeom>
          <a:noFill/>
        </p:spPr>
        <p:txBody>
          <a:bodyPr wrap="none" lIns="69769" tIns="34884" rIns="69769" bIns="34884" rtlCol="0">
            <a:spAutoFit/>
          </a:bodyPr>
          <a:lstStyle/>
          <a:p>
            <a:pPr algn="ctr"/>
            <a:r>
              <a:rPr lang="zh-CN" altLang="en-US" sz="3700" b="1" dirty="0">
                <a:ln w="6350">
                  <a:noFill/>
                </a:ln>
                <a:solidFill>
                  <a:srgbClr val="CCE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交流内容</a:t>
            </a:r>
          </a:p>
        </p:txBody>
      </p:sp>
      <p:sp>
        <p:nvSpPr>
          <p:cNvPr id="8" name="矩形 7"/>
          <p:cNvSpPr/>
          <p:nvPr/>
        </p:nvSpPr>
        <p:spPr>
          <a:xfrm>
            <a:off x="2243361" y="2364614"/>
            <a:ext cx="55620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学会课题情况简介   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8493F2E-3F55-4185-8E7B-DB46E5FF23F8}"/>
              </a:ext>
            </a:extLst>
          </p:cNvPr>
          <p:cNvSpPr/>
          <p:nvPr/>
        </p:nvSpPr>
        <p:spPr>
          <a:xfrm>
            <a:off x="2968518" y="3188640"/>
            <a:ext cx="55620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学会课题管理</a:t>
            </a:r>
          </a:p>
        </p:txBody>
      </p:sp>
    </p:spTree>
    <p:extLst>
      <p:ext uri="{BB962C8B-B14F-4D97-AF65-F5344CB8AC3E}">
        <p14:creationId xmlns:p14="http://schemas.microsoft.com/office/powerpoint/2010/main" xmlns="" val="699501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8C29C79-DC76-4E8E-B856-84D93BD53B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56" y="30956"/>
            <a:ext cx="9144000" cy="508158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</p:pic>
      <p:sp>
        <p:nvSpPr>
          <p:cNvPr id="26" name="矩形 23">
            <a:extLst>
              <a:ext uri="{FF2B5EF4-FFF2-40B4-BE49-F238E27FC236}">
                <a16:creationId xmlns:a16="http://schemas.microsoft.com/office/drawing/2014/main" xmlns="" id="{43A50B47-0F09-403B-B327-632101600EB1}"/>
              </a:ext>
            </a:extLst>
          </p:cNvPr>
          <p:cNvSpPr/>
          <p:nvPr/>
        </p:nvSpPr>
        <p:spPr>
          <a:xfrm>
            <a:off x="3870105" y="1437919"/>
            <a:ext cx="5291210" cy="2327940"/>
          </a:xfrm>
          <a:custGeom>
            <a:avLst/>
            <a:gdLst>
              <a:gd name="connsiteX0" fmla="*/ 0 w 6480720"/>
              <a:gd name="connsiteY0" fmla="*/ 0 h 3104728"/>
              <a:gd name="connsiteX1" fmla="*/ 6480720 w 6480720"/>
              <a:gd name="connsiteY1" fmla="*/ 0 h 3104728"/>
              <a:gd name="connsiteX2" fmla="*/ 6480720 w 6480720"/>
              <a:gd name="connsiteY2" fmla="*/ 3104728 h 3104728"/>
              <a:gd name="connsiteX3" fmla="*/ 0 w 6480720"/>
              <a:gd name="connsiteY3" fmla="*/ 3104728 h 3104728"/>
              <a:gd name="connsiteX4" fmla="*/ 0 w 6480720"/>
              <a:gd name="connsiteY4" fmla="*/ 0 h 3104728"/>
              <a:gd name="connsiteX0" fmla="*/ 1190065 w 6480720"/>
              <a:gd name="connsiteY0" fmla="*/ 0 h 3104728"/>
              <a:gd name="connsiteX1" fmla="*/ 6480720 w 6480720"/>
              <a:gd name="connsiteY1" fmla="*/ 0 h 3104728"/>
              <a:gd name="connsiteX2" fmla="*/ 6480720 w 6480720"/>
              <a:gd name="connsiteY2" fmla="*/ 3104728 h 3104728"/>
              <a:gd name="connsiteX3" fmla="*/ 0 w 6480720"/>
              <a:gd name="connsiteY3" fmla="*/ 3104728 h 3104728"/>
              <a:gd name="connsiteX4" fmla="*/ 1190065 w 6480720"/>
              <a:gd name="connsiteY4" fmla="*/ 0 h 3104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0720" h="3104728">
                <a:moveTo>
                  <a:pt x="1190065" y="0"/>
                </a:moveTo>
                <a:lnTo>
                  <a:pt x="6480720" y="0"/>
                </a:lnTo>
                <a:lnTo>
                  <a:pt x="6480720" y="3104728"/>
                </a:lnTo>
                <a:lnTo>
                  <a:pt x="0" y="3104728"/>
                </a:lnTo>
                <a:lnTo>
                  <a:pt x="1190065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DC847B27-D73A-4352-A378-0676D2B3F9B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959" y="1437919"/>
            <a:ext cx="4769073" cy="2327940"/>
          </a:xfrm>
          <a:prstGeom prst="rect">
            <a:avLst/>
          </a:prstGeom>
        </p:spPr>
      </p:pic>
      <p:sp>
        <p:nvSpPr>
          <p:cNvPr id="29" name="TextBox 15">
            <a:extLst>
              <a:ext uri="{FF2B5EF4-FFF2-40B4-BE49-F238E27FC236}">
                <a16:creationId xmlns:a16="http://schemas.microsoft.com/office/drawing/2014/main" xmlns="" id="{119BCF70-87C9-4AE3-BC47-D8C7B97ED380}"/>
              </a:ext>
            </a:extLst>
          </p:cNvPr>
          <p:cNvSpPr txBox="1"/>
          <p:nvPr/>
        </p:nvSpPr>
        <p:spPr>
          <a:xfrm>
            <a:off x="5011891" y="1995686"/>
            <a:ext cx="4228786" cy="85395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4949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THANK   YOU</a:t>
            </a:r>
          </a:p>
        </p:txBody>
      </p:sp>
    </p:spTree>
    <p:extLst>
      <p:ext uri="{BB962C8B-B14F-4D97-AF65-F5344CB8AC3E}">
        <p14:creationId xmlns:p14="http://schemas.microsoft.com/office/powerpoint/2010/main" xmlns="" val="2115463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8C29C79-DC76-4E8E-B856-84D93BD53B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0956"/>
            <a:ext cx="9144000" cy="508158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</p:pic>
      <p:sp>
        <p:nvSpPr>
          <p:cNvPr id="59" name="矩形 160">
            <a:extLst>
              <a:ext uri="{FF2B5EF4-FFF2-40B4-BE49-F238E27FC236}">
                <a16:creationId xmlns:a16="http://schemas.microsoft.com/office/drawing/2014/main" xmlns="" id="{4BCB4035-6872-4991-8C77-7B33057288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520" y="676895"/>
            <a:ext cx="8640960" cy="4176464"/>
          </a:xfrm>
          <a:custGeom>
            <a:avLst/>
            <a:gdLst>
              <a:gd name="connsiteX0" fmla="*/ 0 w 7260238"/>
              <a:gd name="connsiteY0" fmla="*/ 0 h 3090960"/>
              <a:gd name="connsiteX1" fmla="*/ 7260238 w 7260238"/>
              <a:gd name="connsiteY1" fmla="*/ 0 h 3090960"/>
              <a:gd name="connsiteX2" fmla="*/ 7260238 w 7260238"/>
              <a:gd name="connsiteY2" fmla="*/ 3090960 h 3090960"/>
              <a:gd name="connsiteX3" fmla="*/ 0 w 7260238"/>
              <a:gd name="connsiteY3" fmla="*/ 3090960 h 3090960"/>
              <a:gd name="connsiteX4" fmla="*/ 0 w 7260238"/>
              <a:gd name="connsiteY4" fmla="*/ 0 h 3090960"/>
              <a:gd name="connsiteX0" fmla="*/ 0 w 7260238"/>
              <a:gd name="connsiteY0" fmla="*/ 0 h 3090960"/>
              <a:gd name="connsiteX1" fmla="*/ 7260238 w 7260238"/>
              <a:gd name="connsiteY1" fmla="*/ 0 h 3090960"/>
              <a:gd name="connsiteX2" fmla="*/ 7260238 w 7260238"/>
              <a:gd name="connsiteY2" fmla="*/ 3090960 h 3090960"/>
              <a:gd name="connsiteX3" fmla="*/ 666205 w 7260238"/>
              <a:gd name="connsiteY3" fmla="*/ 3090960 h 3090960"/>
              <a:gd name="connsiteX4" fmla="*/ 0 w 7260238"/>
              <a:gd name="connsiteY4" fmla="*/ 0 h 3090960"/>
              <a:gd name="connsiteX0" fmla="*/ 0 w 7260238"/>
              <a:gd name="connsiteY0" fmla="*/ 0 h 3141760"/>
              <a:gd name="connsiteX1" fmla="*/ 7260238 w 7260238"/>
              <a:gd name="connsiteY1" fmla="*/ 0 h 3141760"/>
              <a:gd name="connsiteX2" fmla="*/ 7031638 w 7260238"/>
              <a:gd name="connsiteY2" fmla="*/ 3141760 h 3141760"/>
              <a:gd name="connsiteX3" fmla="*/ 666205 w 7260238"/>
              <a:gd name="connsiteY3" fmla="*/ 3090960 h 3141760"/>
              <a:gd name="connsiteX4" fmla="*/ 0 w 7260238"/>
              <a:gd name="connsiteY4" fmla="*/ 0 h 3141760"/>
              <a:gd name="connsiteX0" fmla="*/ 0 w 7454971"/>
              <a:gd name="connsiteY0" fmla="*/ 0 h 3141760"/>
              <a:gd name="connsiteX1" fmla="*/ 7454971 w 7454971"/>
              <a:gd name="connsiteY1" fmla="*/ 0 h 3141760"/>
              <a:gd name="connsiteX2" fmla="*/ 7031638 w 7454971"/>
              <a:gd name="connsiteY2" fmla="*/ 3141760 h 3141760"/>
              <a:gd name="connsiteX3" fmla="*/ 666205 w 7454971"/>
              <a:gd name="connsiteY3" fmla="*/ 3090960 h 3141760"/>
              <a:gd name="connsiteX4" fmla="*/ 0 w 7454971"/>
              <a:gd name="connsiteY4" fmla="*/ 0 h 3141760"/>
              <a:gd name="connsiteX0" fmla="*/ 0 w 7454971"/>
              <a:gd name="connsiteY0" fmla="*/ 0 h 3353427"/>
              <a:gd name="connsiteX1" fmla="*/ 7454971 w 7454971"/>
              <a:gd name="connsiteY1" fmla="*/ 211667 h 3353427"/>
              <a:gd name="connsiteX2" fmla="*/ 7031638 w 7454971"/>
              <a:gd name="connsiteY2" fmla="*/ 3353427 h 3353427"/>
              <a:gd name="connsiteX3" fmla="*/ 666205 w 7454971"/>
              <a:gd name="connsiteY3" fmla="*/ 3302627 h 3353427"/>
              <a:gd name="connsiteX4" fmla="*/ 0 w 7454971"/>
              <a:gd name="connsiteY4" fmla="*/ 0 h 3353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54971" h="3353427">
                <a:moveTo>
                  <a:pt x="0" y="0"/>
                </a:moveTo>
                <a:lnTo>
                  <a:pt x="7454971" y="211667"/>
                </a:lnTo>
                <a:lnTo>
                  <a:pt x="7031638" y="3353427"/>
                </a:lnTo>
                <a:lnTo>
                  <a:pt x="666205" y="3302627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127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 b="0" dirty="0">
              <a:solidFill>
                <a:srgbClr val="FFC000"/>
              </a:solidFill>
              <a:latin typeface="+mn-ea"/>
              <a:ea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8A8D5E7-9668-4276-96F1-54CF998573C8}"/>
              </a:ext>
            </a:extLst>
          </p:cNvPr>
          <p:cNvSpPr txBox="1"/>
          <p:nvPr/>
        </p:nvSpPr>
        <p:spPr>
          <a:xfrm>
            <a:off x="107504" y="2187029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学会课题情况简介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8C29C79-DC76-4E8E-B856-84D93BD53B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0956"/>
            <a:ext cx="9144000" cy="508158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</p:pic>
      <p:pic>
        <p:nvPicPr>
          <p:cNvPr id="105" name="图片 104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699542"/>
            <a:ext cx="9144000" cy="504321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6" name="矩形 105"/>
          <p:cNvSpPr/>
          <p:nvPr/>
        </p:nvSpPr>
        <p:spPr>
          <a:xfrm>
            <a:off x="869406" y="699542"/>
            <a:ext cx="3630585" cy="494926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标题 4">
            <a:extLst>
              <a:ext uri="{FF2B5EF4-FFF2-40B4-BE49-F238E27FC236}">
                <a16:creationId xmlns:a16="http://schemas.microsoft.com/office/drawing/2014/main" xmlns="" id="{0F257E1F-E9DB-43DA-BF02-67F0C41F05AD}"/>
              </a:ext>
            </a:extLst>
          </p:cNvPr>
          <p:cNvSpPr txBox="1">
            <a:spLocks/>
          </p:cNvSpPr>
          <p:nvPr/>
        </p:nvSpPr>
        <p:spPr>
          <a:xfrm>
            <a:off x="1386476" y="771550"/>
            <a:ext cx="3185524" cy="355021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+mj-ea"/>
              </a:rPr>
              <a:t>学会课题情况简介</a:t>
            </a:r>
            <a:endParaRPr lang="zh-CN" altLang="en-US" sz="20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框 18">
            <a:extLst>
              <a:ext uri="{FF2B5EF4-FFF2-40B4-BE49-F238E27FC236}">
                <a16:creationId xmlns:a16="http://schemas.microsoft.com/office/drawing/2014/main" xmlns="" id="{642A226A-2556-4382-AEDA-A69A4747A883}"/>
              </a:ext>
            </a:extLst>
          </p:cNvPr>
          <p:cNvSpPr txBox="1"/>
          <p:nvPr/>
        </p:nvSpPr>
        <p:spPr>
          <a:xfrm>
            <a:off x="1388641" y="4332238"/>
            <a:ext cx="1968829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立项课题</a:t>
            </a:r>
            <a:r>
              <a:rPr lang="en-US" altLang="zh-CN" sz="2000" b="1" dirty="0">
                <a:solidFill>
                  <a:schemeClr val="accent1"/>
                </a:solidFill>
              </a:rPr>
              <a:t>250</a:t>
            </a:r>
            <a:r>
              <a:rPr lang="zh-CN" altLang="en-US" sz="2000" b="1" dirty="0">
                <a:solidFill>
                  <a:schemeClr val="accent1"/>
                </a:solidFill>
              </a:rPr>
              <a:t>项</a:t>
            </a:r>
          </a:p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重点</a:t>
            </a:r>
            <a:r>
              <a:rPr lang="en-US" altLang="zh-CN" sz="2000" b="1" dirty="0">
                <a:solidFill>
                  <a:schemeClr val="accent1"/>
                </a:solidFill>
              </a:rPr>
              <a:t>45</a:t>
            </a:r>
            <a:r>
              <a:rPr lang="zh-CN" altLang="en-US" sz="2000" b="1" dirty="0">
                <a:solidFill>
                  <a:schemeClr val="accent1"/>
                </a:solidFill>
              </a:rPr>
              <a:t>项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07741F78-DDBC-440E-A387-368BB3FB2473}"/>
              </a:ext>
            </a:extLst>
          </p:cNvPr>
          <p:cNvGrpSpPr/>
          <p:nvPr/>
        </p:nvGrpSpPr>
        <p:grpSpPr>
          <a:xfrm>
            <a:off x="1437406" y="2503681"/>
            <a:ext cx="1690127" cy="1599226"/>
            <a:chOff x="3368689" y="1052105"/>
            <a:chExt cx="2531533" cy="2531533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8B3C62D6-100E-49C0-847B-8837F1E9084B}"/>
                </a:ext>
              </a:extLst>
            </p:cNvPr>
            <p:cNvSpPr/>
            <p:nvPr/>
          </p:nvSpPr>
          <p:spPr>
            <a:xfrm>
              <a:off x="3368689" y="1052105"/>
              <a:ext cx="2531533" cy="253153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62" tIns="34281" rIns="68562" bIns="3428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627">
              <a:extLst>
                <a:ext uri="{FF2B5EF4-FFF2-40B4-BE49-F238E27FC236}">
                  <a16:creationId xmlns:a16="http://schemas.microsoft.com/office/drawing/2014/main" xmlns="" id="{83119D0B-3FB2-4225-AC4C-0B743F90DE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0957" y="1423611"/>
              <a:ext cx="627326" cy="780333"/>
            </a:xfrm>
            <a:custGeom>
              <a:avLst/>
              <a:gdLst>
                <a:gd name="T0" fmla="*/ 7 w 123"/>
                <a:gd name="T1" fmla="*/ 0 h 153"/>
                <a:gd name="T2" fmla="*/ 116 w 123"/>
                <a:gd name="T3" fmla="*/ 0 h 153"/>
                <a:gd name="T4" fmla="*/ 123 w 123"/>
                <a:gd name="T5" fmla="*/ 0 h 153"/>
                <a:gd name="T6" fmla="*/ 123 w 123"/>
                <a:gd name="T7" fmla="*/ 4 h 153"/>
                <a:gd name="T8" fmla="*/ 123 w 123"/>
                <a:gd name="T9" fmla="*/ 146 h 153"/>
                <a:gd name="T10" fmla="*/ 123 w 123"/>
                <a:gd name="T11" fmla="*/ 153 h 153"/>
                <a:gd name="T12" fmla="*/ 116 w 123"/>
                <a:gd name="T13" fmla="*/ 153 h 153"/>
                <a:gd name="T14" fmla="*/ 38 w 123"/>
                <a:gd name="T15" fmla="*/ 153 h 153"/>
                <a:gd name="T16" fmla="*/ 38 w 123"/>
                <a:gd name="T17" fmla="*/ 153 h 153"/>
                <a:gd name="T18" fmla="*/ 36 w 123"/>
                <a:gd name="T19" fmla="*/ 153 h 153"/>
                <a:gd name="T20" fmla="*/ 3 w 123"/>
                <a:gd name="T21" fmla="*/ 127 h 153"/>
                <a:gd name="T22" fmla="*/ 0 w 123"/>
                <a:gd name="T23" fmla="*/ 127 h 153"/>
                <a:gd name="T24" fmla="*/ 0 w 123"/>
                <a:gd name="T25" fmla="*/ 123 h 153"/>
                <a:gd name="T26" fmla="*/ 0 w 123"/>
                <a:gd name="T27" fmla="*/ 4 h 153"/>
                <a:gd name="T28" fmla="*/ 0 w 123"/>
                <a:gd name="T29" fmla="*/ 0 h 153"/>
                <a:gd name="T30" fmla="*/ 7 w 123"/>
                <a:gd name="T31" fmla="*/ 0 h 153"/>
                <a:gd name="T32" fmla="*/ 7 w 123"/>
                <a:gd name="T33" fmla="*/ 0 h 153"/>
                <a:gd name="T34" fmla="*/ 12 w 123"/>
                <a:gd name="T35" fmla="*/ 115 h 153"/>
                <a:gd name="T36" fmla="*/ 33 w 123"/>
                <a:gd name="T37" fmla="*/ 108 h 153"/>
                <a:gd name="T38" fmla="*/ 36 w 123"/>
                <a:gd name="T39" fmla="*/ 108 h 153"/>
                <a:gd name="T40" fmla="*/ 36 w 123"/>
                <a:gd name="T41" fmla="*/ 111 h 153"/>
                <a:gd name="T42" fmla="*/ 45 w 123"/>
                <a:gd name="T43" fmla="*/ 141 h 153"/>
                <a:gd name="T44" fmla="*/ 112 w 123"/>
                <a:gd name="T45" fmla="*/ 141 h 153"/>
                <a:gd name="T46" fmla="*/ 112 w 123"/>
                <a:gd name="T47" fmla="*/ 11 h 153"/>
                <a:gd name="T48" fmla="*/ 12 w 123"/>
                <a:gd name="T49" fmla="*/ 11 h 153"/>
                <a:gd name="T50" fmla="*/ 12 w 123"/>
                <a:gd name="T51" fmla="*/ 115 h 153"/>
                <a:gd name="T52" fmla="*/ 12 w 123"/>
                <a:gd name="T53" fmla="*/ 115 h 153"/>
                <a:gd name="T54" fmla="*/ 38 w 123"/>
                <a:gd name="T55" fmla="*/ 139 h 153"/>
                <a:gd name="T56" fmla="*/ 31 w 123"/>
                <a:gd name="T57" fmla="*/ 115 h 153"/>
                <a:gd name="T58" fmla="*/ 15 w 123"/>
                <a:gd name="T59" fmla="*/ 123 h 153"/>
                <a:gd name="T60" fmla="*/ 38 w 123"/>
                <a:gd name="T61" fmla="*/ 139 h 153"/>
                <a:gd name="T62" fmla="*/ 38 w 123"/>
                <a:gd name="T63" fmla="*/ 139 h 153"/>
                <a:gd name="T64" fmla="*/ 29 w 123"/>
                <a:gd name="T65" fmla="*/ 82 h 153"/>
                <a:gd name="T66" fmla="*/ 29 w 123"/>
                <a:gd name="T67" fmla="*/ 87 h 153"/>
                <a:gd name="T68" fmla="*/ 95 w 123"/>
                <a:gd name="T69" fmla="*/ 87 h 153"/>
                <a:gd name="T70" fmla="*/ 95 w 123"/>
                <a:gd name="T71" fmla="*/ 82 h 153"/>
                <a:gd name="T72" fmla="*/ 29 w 123"/>
                <a:gd name="T73" fmla="*/ 82 h 153"/>
                <a:gd name="T74" fmla="*/ 29 w 123"/>
                <a:gd name="T75" fmla="*/ 82 h 153"/>
                <a:gd name="T76" fmla="*/ 29 w 123"/>
                <a:gd name="T77" fmla="*/ 66 h 153"/>
                <a:gd name="T78" fmla="*/ 29 w 123"/>
                <a:gd name="T79" fmla="*/ 71 h 153"/>
                <a:gd name="T80" fmla="*/ 95 w 123"/>
                <a:gd name="T81" fmla="*/ 71 h 153"/>
                <a:gd name="T82" fmla="*/ 95 w 123"/>
                <a:gd name="T83" fmla="*/ 66 h 153"/>
                <a:gd name="T84" fmla="*/ 29 w 123"/>
                <a:gd name="T85" fmla="*/ 66 h 153"/>
                <a:gd name="T86" fmla="*/ 29 w 123"/>
                <a:gd name="T87" fmla="*/ 66 h 153"/>
                <a:gd name="T88" fmla="*/ 29 w 123"/>
                <a:gd name="T89" fmla="*/ 49 h 153"/>
                <a:gd name="T90" fmla="*/ 29 w 123"/>
                <a:gd name="T91" fmla="*/ 54 h 153"/>
                <a:gd name="T92" fmla="*/ 95 w 123"/>
                <a:gd name="T93" fmla="*/ 54 h 153"/>
                <a:gd name="T94" fmla="*/ 95 w 123"/>
                <a:gd name="T95" fmla="*/ 49 h 153"/>
                <a:gd name="T96" fmla="*/ 29 w 123"/>
                <a:gd name="T97" fmla="*/ 49 h 153"/>
                <a:gd name="T98" fmla="*/ 29 w 123"/>
                <a:gd name="T99" fmla="*/ 49 h 153"/>
                <a:gd name="T100" fmla="*/ 29 w 123"/>
                <a:gd name="T101" fmla="*/ 33 h 153"/>
                <a:gd name="T102" fmla="*/ 29 w 123"/>
                <a:gd name="T103" fmla="*/ 37 h 153"/>
                <a:gd name="T104" fmla="*/ 95 w 123"/>
                <a:gd name="T105" fmla="*/ 37 h 153"/>
                <a:gd name="T106" fmla="*/ 95 w 123"/>
                <a:gd name="T107" fmla="*/ 33 h 153"/>
                <a:gd name="T108" fmla="*/ 29 w 123"/>
                <a:gd name="T109" fmla="*/ 3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3" h="153">
                  <a:moveTo>
                    <a:pt x="7" y="0"/>
                  </a:moveTo>
                  <a:lnTo>
                    <a:pt x="116" y="0"/>
                  </a:lnTo>
                  <a:lnTo>
                    <a:pt x="123" y="0"/>
                  </a:lnTo>
                  <a:lnTo>
                    <a:pt x="123" y="4"/>
                  </a:lnTo>
                  <a:lnTo>
                    <a:pt x="123" y="146"/>
                  </a:lnTo>
                  <a:lnTo>
                    <a:pt x="123" y="153"/>
                  </a:lnTo>
                  <a:lnTo>
                    <a:pt x="116" y="153"/>
                  </a:lnTo>
                  <a:lnTo>
                    <a:pt x="38" y="153"/>
                  </a:lnTo>
                  <a:lnTo>
                    <a:pt x="38" y="153"/>
                  </a:lnTo>
                  <a:lnTo>
                    <a:pt x="36" y="153"/>
                  </a:lnTo>
                  <a:lnTo>
                    <a:pt x="3" y="127"/>
                  </a:lnTo>
                  <a:lnTo>
                    <a:pt x="0" y="127"/>
                  </a:lnTo>
                  <a:lnTo>
                    <a:pt x="0" y="123"/>
                  </a:lnTo>
                  <a:lnTo>
                    <a:pt x="0" y="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12" y="115"/>
                  </a:moveTo>
                  <a:lnTo>
                    <a:pt x="33" y="108"/>
                  </a:lnTo>
                  <a:lnTo>
                    <a:pt x="36" y="108"/>
                  </a:lnTo>
                  <a:lnTo>
                    <a:pt x="36" y="111"/>
                  </a:lnTo>
                  <a:lnTo>
                    <a:pt x="45" y="141"/>
                  </a:lnTo>
                  <a:lnTo>
                    <a:pt x="112" y="141"/>
                  </a:lnTo>
                  <a:lnTo>
                    <a:pt x="112" y="11"/>
                  </a:lnTo>
                  <a:lnTo>
                    <a:pt x="12" y="11"/>
                  </a:lnTo>
                  <a:lnTo>
                    <a:pt x="12" y="115"/>
                  </a:lnTo>
                  <a:lnTo>
                    <a:pt x="12" y="115"/>
                  </a:lnTo>
                  <a:close/>
                  <a:moveTo>
                    <a:pt x="38" y="139"/>
                  </a:moveTo>
                  <a:lnTo>
                    <a:pt x="31" y="115"/>
                  </a:lnTo>
                  <a:lnTo>
                    <a:pt x="15" y="123"/>
                  </a:lnTo>
                  <a:lnTo>
                    <a:pt x="38" y="139"/>
                  </a:lnTo>
                  <a:lnTo>
                    <a:pt x="38" y="139"/>
                  </a:lnTo>
                  <a:close/>
                  <a:moveTo>
                    <a:pt x="29" y="82"/>
                  </a:moveTo>
                  <a:lnTo>
                    <a:pt x="29" y="87"/>
                  </a:lnTo>
                  <a:lnTo>
                    <a:pt x="95" y="87"/>
                  </a:lnTo>
                  <a:lnTo>
                    <a:pt x="95" y="82"/>
                  </a:lnTo>
                  <a:lnTo>
                    <a:pt x="29" y="82"/>
                  </a:lnTo>
                  <a:lnTo>
                    <a:pt x="29" y="82"/>
                  </a:lnTo>
                  <a:close/>
                  <a:moveTo>
                    <a:pt x="29" y="66"/>
                  </a:moveTo>
                  <a:lnTo>
                    <a:pt x="29" y="71"/>
                  </a:lnTo>
                  <a:lnTo>
                    <a:pt x="95" y="71"/>
                  </a:lnTo>
                  <a:lnTo>
                    <a:pt x="95" y="66"/>
                  </a:lnTo>
                  <a:lnTo>
                    <a:pt x="29" y="66"/>
                  </a:lnTo>
                  <a:lnTo>
                    <a:pt x="29" y="66"/>
                  </a:lnTo>
                  <a:close/>
                  <a:moveTo>
                    <a:pt x="29" y="49"/>
                  </a:moveTo>
                  <a:lnTo>
                    <a:pt x="29" y="54"/>
                  </a:lnTo>
                  <a:lnTo>
                    <a:pt x="95" y="54"/>
                  </a:lnTo>
                  <a:lnTo>
                    <a:pt x="95" y="49"/>
                  </a:lnTo>
                  <a:lnTo>
                    <a:pt x="29" y="49"/>
                  </a:lnTo>
                  <a:lnTo>
                    <a:pt x="29" y="49"/>
                  </a:lnTo>
                  <a:close/>
                  <a:moveTo>
                    <a:pt x="29" y="33"/>
                  </a:moveTo>
                  <a:lnTo>
                    <a:pt x="29" y="37"/>
                  </a:lnTo>
                  <a:lnTo>
                    <a:pt x="95" y="37"/>
                  </a:lnTo>
                  <a:lnTo>
                    <a:pt x="95" y="33"/>
                  </a:lnTo>
                  <a:lnTo>
                    <a:pt x="29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51422" tIns="25711" rIns="51422" bIns="257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23">
              <a:extLst>
                <a:ext uri="{FF2B5EF4-FFF2-40B4-BE49-F238E27FC236}">
                  <a16:creationId xmlns:a16="http://schemas.microsoft.com/office/drawing/2014/main" xmlns="" id="{45FC9063-68CF-4B78-8ABE-ED12709A8C02}"/>
                </a:ext>
              </a:extLst>
            </p:cNvPr>
            <p:cNvSpPr txBox="1"/>
            <p:nvPr/>
          </p:nvSpPr>
          <p:spPr>
            <a:xfrm>
              <a:off x="3883399" y="2503972"/>
              <a:ext cx="1399266" cy="633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十五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Freeform 12">
            <a:extLst>
              <a:ext uri="{FF2B5EF4-FFF2-40B4-BE49-F238E27FC236}">
                <a16:creationId xmlns:a16="http://schemas.microsoft.com/office/drawing/2014/main" xmlns="" id="{6B550FF5-0A62-4BE4-91AC-7277F44EFEDE}"/>
              </a:ext>
            </a:extLst>
          </p:cNvPr>
          <p:cNvSpPr>
            <a:spLocks/>
          </p:cNvSpPr>
          <p:nvPr/>
        </p:nvSpPr>
        <p:spPr bwMode="auto">
          <a:xfrm>
            <a:off x="2061326" y="1525235"/>
            <a:ext cx="396375" cy="39756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F791B62D-F002-487A-B426-653DA3D2487A}"/>
              </a:ext>
            </a:extLst>
          </p:cNvPr>
          <p:cNvSpPr>
            <a:spLocks/>
          </p:cNvSpPr>
          <p:nvPr/>
        </p:nvSpPr>
        <p:spPr bwMode="auto">
          <a:xfrm flipH="1" flipV="1">
            <a:off x="6910677" y="1525235"/>
            <a:ext cx="396375" cy="39756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B7BC1D6A-68B6-460A-80CF-E083F3CEE13B}"/>
              </a:ext>
            </a:extLst>
          </p:cNvPr>
          <p:cNvGrpSpPr/>
          <p:nvPr/>
        </p:nvGrpSpPr>
        <p:grpSpPr>
          <a:xfrm>
            <a:off x="3795205" y="2497113"/>
            <a:ext cx="1690127" cy="1599226"/>
            <a:chOff x="3368689" y="1052105"/>
            <a:chExt cx="2531533" cy="2531533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60F67A08-A24D-47B3-AB27-86B21CE9623D}"/>
                </a:ext>
              </a:extLst>
            </p:cNvPr>
            <p:cNvSpPr/>
            <p:nvPr/>
          </p:nvSpPr>
          <p:spPr>
            <a:xfrm>
              <a:off x="3368689" y="1052105"/>
              <a:ext cx="2531533" cy="253153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62" tIns="34281" rIns="68562" bIns="3428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627">
              <a:extLst>
                <a:ext uri="{FF2B5EF4-FFF2-40B4-BE49-F238E27FC236}">
                  <a16:creationId xmlns:a16="http://schemas.microsoft.com/office/drawing/2014/main" xmlns="" id="{27D361FC-6787-46BD-8B1D-4AF7A4D35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0957" y="1423611"/>
              <a:ext cx="627326" cy="780333"/>
            </a:xfrm>
            <a:custGeom>
              <a:avLst/>
              <a:gdLst>
                <a:gd name="T0" fmla="*/ 7 w 123"/>
                <a:gd name="T1" fmla="*/ 0 h 153"/>
                <a:gd name="T2" fmla="*/ 116 w 123"/>
                <a:gd name="T3" fmla="*/ 0 h 153"/>
                <a:gd name="T4" fmla="*/ 123 w 123"/>
                <a:gd name="T5" fmla="*/ 0 h 153"/>
                <a:gd name="T6" fmla="*/ 123 w 123"/>
                <a:gd name="T7" fmla="*/ 4 h 153"/>
                <a:gd name="T8" fmla="*/ 123 w 123"/>
                <a:gd name="T9" fmla="*/ 146 h 153"/>
                <a:gd name="T10" fmla="*/ 123 w 123"/>
                <a:gd name="T11" fmla="*/ 153 h 153"/>
                <a:gd name="T12" fmla="*/ 116 w 123"/>
                <a:gd name="T13" fmla="*/ 153 h 153"/>
                <a:gd name="T14" fmla="*/ 38 w 123"/>
                <a:gd name="T15" fmla="*/ 153 h 153"/>
                <a:gd name="T16" fmla="*/ 38 w 123"/>
                <a:gd name="T17" fmla="*/ 153 h 153"/>
                <a:gd name="T18" fmla="*/ 36 w 123"/>
                <a:gd name="T19" fmla="*/ 153 h 153"/>
                <a:gd name="T20" fmla="*/ 3 w 123"/>
                <a:gd name="T21" fmla="*/ 127 h 153"/>
                <a:gd name="T22" fmla="*/ 0 w 123"/>
                <a:gd name="T23" fmla="*/ 127 h 153"/>
                <a:gd name="T24" fmla="*/ 0 w 123"/>
                <a:gd name="T25" fmla="*/ 123 h 153"/>
                <a:gd name="T26" fmla="*/ 0 w 123"/>
                <a:gd name="T27" fmla="*/ 4 h 153"/>
                <a:gd name="T28" fmla="*/ 0 w 123"/>
                <a:gd name="T29" fmla="*/ 0 h 153"/>
                <a:gd name="T30" fmla="*/ 7 w 123"/>
                <a:gd name="T31" fmla="*/ 0 h 153"/>
                <a:gd name="T32" fmla="*/ 7 w 123"/>
                <a:gd name="T33" fmla="*/ 0 h 153"/>
                <a:gd name="T34" fmla="*/ 12 w 123"/>
                <a:gd name="T35" fmla="*/ 115 h 153"/>
                <a:gd name="T36" fmla="*/ 33 w 123"/>
                <a:gd name="T37" fmla="*/ 108 h 153"/>
                <a:gd name="T38" fmla="*/ 36 w 123"/>
                <a:gd name="T39" fmla="*/ 108 h 153"/>
                <a:gd name="T40" fmla="*/ 36 w 123"/>
                <a:gd name="T41" fmla="*/ 111 h 153"/>
                <a:gd name="T42" fmla="*/ 45 w 123"/>
                <a:gd name="T43" fmla="*/ 141 h 153"/>
                <a:gd name="T44" fmla="*/ 112 w 123"/>
                <a:gd name="T45" fmla="*/ 141 h 153"/>
                <a:gd name="T46" fmla="*/ 112 w 123"/>
                <a:gd name="T47" fmla="*/ 11 h 153"/>
                <a:gd name="T48" fmla="*/ 12 w 123"/>
                <a:gd name="T49" fmla="*/ 11 h 153"/>
                <a:gd name="T50" fmla="*/ 12 w 123"/>
                <a:gd name="T51" fmla="*/ 115 h 153"/>
                <a:gd name="T52" fmla="*/ 12 w 123"/>
                <a:gd name="T53" fmla="*/ 115 h 153"/>
                <a:gd name="T54" fmla="*/ 38 w 123"/>
                <a:gd name="T55" fmla="*/ 139 h 153"/>
                <a:gd name="T56" fmla="*/ 31 w 123"/>
                <a:gd name="T57" fmla="*/ 115 h 153"/>
                <a:gd name="T58" fmla="*/ 15 w 123"/>
                <a:gd name="T59" fmla="*/ 123 h 153"/>
                <a:gd name="T60" fmla="*/ 38 w 123"/>
                <a:gd name="T61" fmla="*/ 139 h 153"/>
                <a:gd name="T62" fmla="*/ 38 w 123"/>
                <a:gd name="T63" fmla="*/ 139 h 153"/>
                <a:gd name="T64" fmla="*/ 29 w 123"/>
                <a:gd name="T65" fmla="*/ 82 h 153"/>
                <a:gd name="T66" fmla="*/ 29 w 123"/>
                <a:gd name="T67" fmla="*/ 87 h 153"/>
                <a:gd name="T68" fmla="*/ 95 w 123"/>
                <a:gd name="T69" fmla="*/ 87 h 153"/>
                <a:gd name="T70" fmla="*/ 95 w 123"/>
                <a:gd name="T71" fmla="*/ 82 h 153"/>
                <a:gd name="T72" fmla="*/ 29 w 123"/>
                <a:gd name="T73" fmla="*/ 82 h 153"/>
                <a:gd name="T74" fmla="*/ 29 w 123"/>
                <a:gd name="T75" fmla="*/ 82 h 153"/>
                <a:gd name="T76" fmla="*/ 29 w 123"/>
                <a:gd name="T77" fmla="*/ 66 h 153"/>
                <a:gd name="T78" fmla="*/ 29 w 123"/>
                <a:gd name="T79" fmla="*/ 71 h 153"/>
                <a:gd name="T80" fmla="*/ 95 w 123"/>
                <a:gd name="T81" fmla="*/ 71 h 153"/>
                <a:gd name="T82" fmla="*/ 95 w 123"/>
                <a:gd name="T83" fmla="*/ 66 h 153"/>
                <a:gd name="T84" fmla="*/ 29 w 123"/>
                <a:gd name="T85" fmla="*/ 66 h 153"/>
                <a:gd name="T86" fmla="*/ 29 w 123"/>
                <a:gd name="T87" fmla="*/ 66 h 153"/>
                <a:gd name="T88" fmla="*/ 29 w 123"/>
                <a:gd name="T89" fmla="*/ 49 h 153"/>
                <a:gd name="T90" fmla="*/ 29 w 123"/>
                <a:gd name="T91" fmla="*/ 54 h 153"/>
                <a:gd name="T92" fmla="*/ 95 w 123"/>
                <a:gd name="T93" fmla="*/ 54 h 153"/>
                <a:gd name="T94" fmla="*/ 95 w 123"/>
                <a:gd name="T95" fmla="*/ 49 h 153"/>
                <a:gd name="T96" fmla="*/ 29 w 123"/>
                <a:gd name="T97" fmla="*/ 49 h 153"/>
                <a:gd name="T98" fmla="*/ 29 w 123"/>
                <a:gd name="T99" fmla="*/ 49 h 153"/>
                <a:gd name="T100" fmla="*/ 29 w 123"/>
                <a:gd name="T101" fmla="*/ 33 h 153"/>
                <a:gd name="T102" fmla="*/ 29 w 123"/>
                <a:gd name="T103" fmla="*/ 37 h 153"/>
                <a:gd name="T104" fmla="*/ 95 w 123"/>
                <a:gd name="T105" fmla="*/ 37 h 153"/>
                <a:gd name="T106" fmla="*/ 95 w 123"/>
                <a:gd name="T107" fmla="*/ 33 h 153"/>
                <a:gd name="T108" fmla="*/ 29 w 123"/>
                <a:gd name="T109" fmla="*/ 3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3" h="153">
                  <a:moveTo>
                    <a:pt x="7" y="0"/>
                  </a:moveTo>
                  <a:lnTo>
                    <a:pt x="116" y="0"/>
                  </a:lnTo>
                  <a:lnTo>
                    <a:pt x="123" y="0"/>
                  </a:lnTo>
                  <a:lnTo>
                    <a:pt x="123" y="4"/>
                  </a:lnTo>
                  <a:lnTo>
                    <a:pt x="123" y="146"/>
                  </a:lnTo>
                  <a:lnTo>
                    <a:pt x="123" y="153"/>
                  </a:lnTo>
                  <a:lnTo>
                    <a:pt x="116" y="153"/>
                  </a:lnTo>
                  <a:lnTo>
                    <a:pt x="38" y="153"/>
                  </a:lnTo>
                  <a:lnTo>
                    <a:pt x="38" y="153"/>
                  </a:lnTo>
                  <a:lnTo>
                    <a:pt x="36" y="153"/>
                  </a:lnTo>
                  <a:lnTo>
                    <a:pt x="3" y="127"/>
                  </a:lnTo>
                  <a:lnTo>
                    <a:pt x="0" y="127"/>
                  </a:lnTo>
                  <a:lnTo>
                    <a:pt x="0" y="123"/>
                  </a:lnTo>
                  <a:lnTo>
                    <a:pt x="0" y="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12" y="115"/>
                  </a:moveTo>
                  <a:lnTo>
                    <a:pt x="33" y="108"/>
                  </a:lnTo>
                  <a:lnTo>
                    <a:pt x="36" y="108"/>
                  </a:lnTo>
                  <a:lnTo>
                    <a:pt x="36" y="111"/>
                  </a:lnTo>
                  <a:lnTo>
                    <a:pt x="45" y="141"/>
                  </a:lnTo>
                  <a:lnTo>
                    <a:pt x="112" y="141"/>
                  </a:lnTo>
                  <a:lnTo>
                    <a:pt x="112" y="11"/>
                  </a:lnTo>
                  <a:lnTo>
                    <a:pt x="12" y="11"/>
                  </a:lnTo>
                  <a:lnTo>
                    <a:pt x="12" y="115"/>
                  </a:lnTo>
                  <a:lnTo>
                    <a:pt x="12" y="115"/>
                  </a:lnTo>
                  <a:close/>
                  <a:moveTo>
                    <a:pt x="38" y="139"/>
                  </a:moveTo>
                  <a:lnTo>
                    <a:pt x="31" y="115"/>
                  </a:lnTo>
                  <a:lnTo>
                    <a:pt x="15" y="123"/>
                  </a:lnTo>
                  <a:lnTo>
                    <a:pt x="38" y="139"/>
                  </a:lnTo>
                  <a:lnTo>
                    <a:pt x="38" y="139"/>
                  </a:lnTo>
                  <a:close/>
                  <a:moveTo>
                    <a:pt x="29" y="82"/>
                  </a:moveTo>
                  <a:lnTo>
                    <a:pt x="29" y="87"/>
                  </a:lnTo>
                  <a:lnTo>
                    <a:pt x="95" y="87"/>
                  </a:lnTo>
                  <a:lnTo>
                    <a:pt x="95" y="82"/>
                  </a:lnTo>
                  <a:lnTo>
                    <a:pt x="29" y="82"/>
                  </a:lnTo>
                  <a:lnTo>
                    <a:pt x="29" y="82"/>
                  </a:lnTo>
                  <a:close/>
                  <a:moveTo>
                    <a:pt x="29" y="66"/>
                  </a:moveTo>
                  <a:lnTo>
                    <a:pt x="29" y="71"/>
                  </a:lnTo>
                  <a:lnTo>
                    <a:pt x="95" y="71"/>
                  </a:lnTo>
                  <a:lnTo>
                    <a:pt x="95" y="66"/>
                  </a:lnTo>
                  <a:lnTo>
                    <a:pt x="29" y="66"/>
                  </a:lnTo>
                  <a:lnTo>
                    <a:pt x="29" y="66"/>
                  </a:lnTo>
                  <a:close/>
                  <a:moveTo>
                    <a:pt x="29" y="49"/>
                  </a:moveTo>
                  <a:lnTo>
                    <a:pt x="29" y="54"/>
                  </a:lnTo>
                  <a:lnTo>
                    <a:pt x="95" y="54"/>
                  </a:lnTo>
                  <a:lnTo>
                    <a:pt x="95" y="49"/>
                  </a:lnTo>
                  <a:lnTo>
                    <a:pt x="29" y="49"/>
                  </a:lnTo>
                  <a:lnTo>
                    <a:pt x="29" y="49"/>
                  </a:lnTo>
                  <a:close/>
                  <a:moveTo>
                    <a:pt x="29" y="33"/>
                  </a:moveTo>
                  <a:lnTo>
                    <a:pt x="29" y="37"/>
                  </a:lnTo>
                  <a:lnTo>
                    <a:pt x="95" y="37"/>
                  </a:lnTo>
                  <a:lnTo>
                    <a:pt x="95" y="33"/>
                  </a:lnTo>
                  <a:lnTo>
                    <a:pt x="29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51422" tIns="25711" rIns="51422" bIns="257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23">
              <a:extLst>
                <a:ext uri="{FF2B5EF4-FFF2-40B4-BE49-F238E27FC236}">
                  <a16:creationId xmlns:a16="http://schemas.microsoft.com/office/drawing/2014/main" xmlns="" id="{F52DE55A-86E8-4B2D-9DF3-9ABF773D1090}"/>
                </a:ext>
              </a:extLst>
            </p:cNvPr>
            <p:cNvSpPr txBox="1"/>
            <p:nvPr/>
          </p:nvSpPr>
          <p:spPr>
            <a:xfrm>
              <a:off x="3667687" y="2503972"/>
              <a:ext cx="1849607" cy="633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十一五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4E0F1AF-641B-4A83-A48A-B2D900485BAD}"/>
              </a:ext>
            </a:extLst>
          </p:cNvPr>
          <p:cNvGrpSpPr/>
          <p:nvPr/>
        </p:nvGrpSpPr>
        <p:grpSpPr>
          <a:xfrm>
            <a:off x="6203849" y="2425143"/>
            <a:ext cx="1690127" cy="1599226"/>
            <a:chOff x="3368689" y="1052105"/>
            <a:chExt cx="2531533" cy="2531533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C4F87754-0098-4794-9B42-813D96EE584C}"/>
                </a:ext>
              </a:extLst>
            </p:cNvPr>
            <p:cNvSpPr/>
            <p:nvPr/>
          </p:nvSpPr>
          <p:spPr>
            <a:xfrm>
              <a:off x="3368689" y="1052105"/>
              <a:ext cx="2531533" cy="253153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62" tIns="34281" rIns="68562" bIns="3428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27">
              <a:extLst>
                <a:ext uri="{FF2B5EF4-FFF2-40B4-BE49-F238E27FC236}">
                  <a16:creationId xmlns:a16="http://schemas.microsoft.com/office/drawing/2014/main" xmlns="" id="{33671FC6-C193-4E06-B9B2-AA56654DBD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0957" y="1423611"/>
              <a:ext cx="627326" cy="780333"/>
            </a:xfrm>
            <a:custGeom>
              <a:avLst/>
              <a:gdLst>
                <a:gd name="T0" fmla="*/ 7 w 123"/>
                <a:gd name="T1" fmla="*/ 0 h 153"/>
                <a:gd name="T2" fmla="*/ 116 w 123"/>
                <a:gd name="T3" fmla="*/ 0 h 153"/>
                <a:gd name="T4" fmla="*/ 123 w 123"/>
                <a:gd name="T5" fmla="*/ 0 h 153"/>
                <a:gd name="T6" fmla="*/ 123 w 123"/>
                <a:gd name="T7" fmla="*/ 4 h 153"/>
                <a:gd name="T8" fmla="*/ 123 w 123"/>
                <a:gd name="T9" fmla="*/ 146 h 153"/>
                <a:gd name="T10" fmla="*/ 123 w 123"/>
                <a:gd name="T11" fmla="*/ 153 h 153"/>
                <a:gd name="T12" fmla="*/ 116 w 123"/>
                <a:gd name="T13" fmla="*/ 153 h 153"/>
                <a:gd name="T14" fmla="*/ 38 w 123"/>
                <a:gd name="T15" fmla="*/ 153 h 153"/>
                <a:gd name="T16" fmla="*/ 38 w 123"/>
                <a:gd name="T17" fmla="*/ 153 h 153"/>
                <a:gd name="T18" fmla="*/ 36 w 123"/>
                <a:gd name="T19" fmla="*/ 153 h 153"/>
                <a:gd name="T20" fmla="*/ 3 w 123"/>
                <a:gd name="T21" fmla="*/ 127 h 153"/>
                <a:gd name="T22" fmla="*/ 0 w 123"/>
                <a:gd name="T23" fmla="*/ 127 h 153"/>
                <a:gd name="T24" fmla="*/ 0 w 123"/>
                <a:gd name="T25" fmla="*/ 123 h 153"/>
                <a:gd name="T26" fmla="*/ 0 w 123"/>
                <a:gd name="T27" fmla="*/ 4 h 153"/>
                <a:gd name="T28" fmla="*/ 0 w 123"/>
                <a:gd name="T29" fmla="*/ 0 h 153"/>
                <a:gd name="T30" fmla="*/ 7 w 123"/>
                <a:gd name="T31" fmla="*/ 0 h 153"/>
                <a:gd name="T32" fmla="*/ 7 w 123"/>
                <a:gd name="T33" fmla="*/ 0 h 153"/>
                <a:gd name="T34" fmla="*/ 12 w 123"/>
                <a:gd name="T35" fmla="*/ 115 h 153"/>
                <a:gd name="T36" fmla="*/ 33 w 123"/>
                <a:gd name="T37" fmla="*/ 108 h 153"/>
                <a:gd name="T38" fmla="*/ 36 w 123"/>
                <a:gd name="T39" fmla="*/ 108 h 153"/>
                <a:gd name="T40" fmla="*/ 36 w 123"/>
                <a:gd name="T41" fmla="*/ 111 h 153"/>
                <a:gd name="T42" fmla="*/ 45 w 123"/>
                <a:gd name="T43" fmla="*/ 141 h 153"/>
                <a:gd name="T44" fmla="*/ 112 w 123"/>
                <a:gd name="T45" fmla="*/ 141 h 153"/>
                <a:gd name="T46" fmla="*/ 112 w 123"/>
                <a:gd name="T47" fmla="*/ 11 h 153"/>
                <a:gd name="T48" fmla="*/ 12 w 123"/>
                <a:gd name="T49" fmla="*/ 11 h 153"/>
                <a:gd name="T50" fmla="*/ 12 w 123"/>
                <a:gd name="T51" fmla="*/ 115 h 153"/>
                <a:gd name="T52" fmla="*/ 12 w 123"/>
                <a:gd name="T53" fmla="*/ 115 h 153"/>
                <a:gd name="T54" fmla="*/ 38 w 123"/>
                <a:gd name="T55" fmla="*/ 139 h 153"/>
                <a:gd name="T56" fmla="*/ 31 w 123"/>
                <a:gd name="T57" fmla="*/ 115 h 153"/>
                <a:gd name="T58" fmla="*/ 15 w 123"/>
                <a:gd name="T59" fmla="*/ 123 h 153"/>
                <a:gd name="T60" fmla="*/ 38 w 123"/>
                <a:gd name="T61" fmla="*/ 139 h 153"/>
                <a:gd name="T62" fmla="*/ 38 w 123"/>
                <a:gd name="T63" fmla="*/ 139 h 153"/>
                <a:gd name="T64" fmla="*/ 29 w 123"/>
                <a:gd name="T65" fmla="*/ 82 h 153"/>
                <a:gd name="T66" fmla="*/ 29 w 123"/>
                <a:gd name="T67" fmla="*/ 87 h 153"/>
                <a:gd name="T68" fmla="*/ 95 w 123"/>
                <a:gd name="T69" fmla="*/ 87 h 153"/>
                <a:gd name="T70" fmla="*/ 95 w 123"/>
                <a:gd name="T71" fmla="*/ 82 h 153"/>
                <a:gd name="T72" fmla="*/ 29 w 123"/>
                <a:gd name="T73" fmla="*/ 82 h 153"/>
                <a:gd name="T74" fmla="*/ 29 w 123"/>
                <a:gd name="T75" fmla="*/ 82 h 153"/>
                <a:gd name="T76" fmla="*/ 29 w 123"/>
                <a:gd name="T77" fmla="*/ 66 h 153"/>
                <a:gd name="T78" fmla="*/ 29 w 123"/>
                <a:gd name="T79" fmla="*/ 71 h 153"/>
                <a:gd name="T80" fmla="*/ 95 w 123"/>
                <a:gd name="T81" fmla="*/ 71 h 153"/>
                <a:gd name="T82" fmla="*/ 95 w 123"/>
                <a:gd name="T83" fmla="*/ 66 h 153"/>
                <a:gd name="T84" fmla="*/ 29 w 123"/>
                <a:gd name="T85" fmla="*/ 66 h 153"/>
                <a:gd name="T86" fmla="*/ 29 w 123"/>
                <a:gd name="T87" fmla="*/ 66 h 153"/>
                <a:gd name="T88" fmla="*/ 29 w 123"/>
                <a:gd name="T89" fmla="*/ 49 h 153"/>
                <a:gd name="T90" fmla="*/ 29 w 123"/>
                <a:gd name="T91" fmla="*/ 54 h 153"/>
                <a:gd name="T92" fmla="*/ 95 w 123"/>
                <a:gd name="T93" fmla="*/ 54 h 153"/>
                <a:gd name="T94" fmla="*/ 95 w 123"/>
                <a:gd name="T95" fmla="*/ 49 h 153"/>
                <a:gd name="T96" fmla="*/ 29 w 123"/>
                <a:gd name="T97" fmla="*/ 49 h 153"/>
                <a:gd name="T98" fmla="*/ 29 w 123"/>
                <a:gd name="T99" fmla="*/ 49 h 153"/>
                <a:gd name="T100" fmla="*/ 29 w 123"/>
                <a:gd name="T101" fmla="*/ 33 h 153"/>
                <a:gd name="T102" fmla="*/ 29 w 123"/>
                <a:gd name="T103" fmla="*/ 37 h 153"/>
                <a:gd name="T104" fmla="*/ 95 w 123"/>
                <a:gd name="T105" fmla="*/ 37 h 153"/>
                <a:gd name="T106" fmla="*/ 95 w 123"/>
                <a:gd name="T107" fmla="*/ 33 h 153"/>
                <a:gd name="T108" fmla="*/ 29 w 123"/>
                <a:gd name="T109" fmla="*/ 3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3" h="153">
                  <a:moveTo>
                    <a:pt x="7" y="0"/>
                  </a:moveTo>
                  <a:lnTo>
                    <a:pt x="116" y="0"/>
                  </a:lnTo>
                  <a:lnTo>
                    <a:pt x="123" y="0"/>
                  </a:lnTo>
                  <a:lnTo>
                    <a:pt x="123" y="4"/>
                  </a:lnTo>
                  <a:lnTo>
                    <a:pt x="123" y="146"/>
                  </a:lnTo>
                  <a:lnTo>
                    <a:pt x="123" y="153"/>
                  </a:lnTo>
                  <a:lnTo>
                    <a:pt x="116" y="153"/>
                  </a:lnTo>
                  <a:lnTo>
                    <a:pt x="38" y="153"/>
                  </a:lnTo>
                  <a:lnTo>
                    <a:pt x="38" y="153"/>
                  </a:lnTo>
                  <a:lnTo>
                    <a:pt x="36" y="153"/>
                  </a:lnTo>
                  <a:lnTo>
                    <a:pt x="3" y="127"/>
                  </a:lnTo>
                  <a:lnTo>
                    <a:pt x="0" y="127"/>
                  </a:lnTo>
                  <a:lnTo>
                    <a:pt x="0" y="123"/>
                  </a:lnTo>
                  <a:lnTo>
                    <a:pt x="0" y="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12" y="115"/>
                  </a:moveTo>
                  <a:lnTo>
                    <a:pt x="33" y="108"/>
                  </a:lnTo>
                  <a:lnTo>
                    <a:pt x="36" y="108"/>
                  </a:lnTo>
                  <a:lnTo>
                    <a:pt x="36" y="111"/>
                  </a:lnTo>
                  <a:lnTo>
                    <a:pt x="45" y="141"/>
                  </a:lnTo>
                  <a:lnTo>
                    <a:pt x="112" y="141"/>
                  </a:lnTo>
                  <a:lnTo>
                    <a:pt x="112" y="11"/>
                  </a:lnTo>
                  <a:lnTo>
                    <a:pt x="12" y="11"/>
                  </a:lnTo>
                  <a:lnTo>
                    <a:pt x="12" y="115"/>
                  </a:lnTo>
                  <a:lnTo>
                    <a:pt x="12" y="115"/>
                  </a:lnTo>
                  <a:close/>
                  <a:moveTo>
                    <a:pt x="38" y="139"/>
                  </a:moveTo>
                  <a:lnTo>
                    <a:pt x="31" y="115"/>
                  </a:lnTo>
                  <a:lnTo>
                    <a:pt x="15" y="123"/>
                  </a:lnTo>
                  <a:lnTo>
                    <a:pt x="38" y="139"/>
                  </a:lnTo>
                  <a:lnTo>
                    <a:pt x="38" y="139"/>
                  </a:lnTo>
                  <a:close/>
                  <a:moveTo>
                    <a:pt x="29" y="82"/>
                  </a:moveTo>
                  <a:lnTo>
                    <a:pt x="29" y="87"/>
                  </a:lnTo>
                  <a:lnTo>
                    <a:pt x="95" y="87"/>
                  </a:lnTo>
                  <a:lnTo>
                    <a:pt x="95" y="82"/>
                  </a:lnTo>
                  <a:lnTo>
                    <a:pt x="29" y="82"/>
                  </a:lnTo>
                  <a:lnTo>
                    <a:pt x="29" y="82"/>
                  </a:lnTo>
                  <a:close/>
                  <a:moveTo>
                    <a:pt x="29" y="66"/>
                  </a:moveTo>
                  <a:lnTo>
                    <a:pt x="29" y="71"/>
                  </a:lnTo>
                  <a:lnTo>
                    <a:pt x="95" y="71"/>
                  </a:lnTo>
                  <a:lnTo>
                    <a:pt x="95" y="66"/>
                  </a:lnTo>
                  <a:lnTo>
                    <a:pt x="29" y="66"/>
                  </a:lnTo>
                  <a:lnTo>
                    <a:pt x="29" y="66"/>
                  </a:lnTo>
                  <a:close/>
                  <a:moveTo>
                    <a:pt x="29" y="49"/>
                  </a:moveTo>
                  <a:lnTo>
                    <a:pt x="29" y="54"/>
                  </a:lnTo>
                  <a:lnTo>
                    <a:pt x="95" y="54"/>
                  </a:lnTo>
                  <a:lnTo>
                    <a:pt x="95" y="49"/>
                  </a:lnTo>
                  <a:lnTo>
                    <a:pt x="29" y="49"/>
                  </a:lnTo>
                  <a:lnTo>
                    <a:pt x="29" y="49"/>
                  </a:lnTo>
                  <a:close/>
                  <a:moveTo>
                    <a:pt x="29" y="33"/>
                  </a:moveTo>
                  <a:lnTo>
                    <a:pt x="29" y="37"/>
                  </a:lnTo>
                  <a:lnTo>
                    <a:pt x="95" y="37"/>
                  </a:lnTo>
                  <a:lnTo>
                    <a:pt x="95" y="33"/>
                  </a:lnTo>
                  <a:lnTo>
                    <a:pt x="29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51422" tIns="25711" rIns="51422" bIns="2571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2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3">
              <a:extLst>
                <a:ext uri="{FF2B5EF4-FFF2-40B4-BE49-F238E27FC236}">
                  <a16:creationId xmlns:a16="http://schemas.microsoft.com/office/drawing/2014/main" xmlns="" id="{17023A9F-4B5C-4C06-8261-A07310E6DEF5}"/>
                </a:ext>
              </a:extLst>
            </p:cNvPr>
            <p:cNvSpPr txBox="1"/>
            <p:nvPr/>
          </p:nvSpPr>
          <p:spPr>
            <a:xfrm>
              <a:off x="3634342" y="2503972"/>
              <a:ext cx="2050164" cy="633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十二五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文本框 18">
            <a:extLst>
              <a:ext uri="{FF2B5EF4-FFF2-40B4-BE49-F238E27FC236}">
                <a16:creationId xmlns:a16="http://schemas.microsoft.com/office/drawing/2014/main" xmlns="" id="{B6B8E656-A60F-4F5E-A125-846E86EDDB51}"/>
              </a:ext>
            </a:extLst>
          </p:cNvPr>
          <p:cNvSpPr txBox="1"/>
          <p:nvPr/>
        </p:nvSpPr>
        <p:spPr>
          <a:xfrm>
            <a:off x="3764905" y="4333547"/>
            <a:ext cx="1968829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立项课题</a:t>
            </a:r>
            <a:r>
              <a:rPr lang="en-US" altLang="zh-CN" sz="2000" b="1" dirty="0">
                <a:solidFill>
                  <a:schemeClr val="accent1"/>
                </a:solidFill>
              </a:rPr>
              <a:t>989</a:t>
            </a:r>
            <a:r>
              <a:rPr lang="zh-CN" altLang="en-US" sz="2000" b="1" dirty="0">
                <a:solidFill>
                  <a:schemeClr val="accent1"/>
                </a:solidFill>
              </a:rPr>
              <a:t>项</a:t>
            </a:r>
          </a:p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重点</a:t>
            </a:r>
            <a:r>
              <a:rPr lang="en-US" altLang="zh-CN" sz="2000" b="1" dirty="0">
                <a:solidFill>
                  <a:schemeClr val="accent1"/>
                </a:solidFill>
              </a:rPr>
              <a:t>155</a:t>
            </a:r>
            <a:r>
              <a:rPr lang="zh-CN" altLang="en-US" sz="2000" b="1" dirty="0">
                <a:solidFill>
                  <a:schemeClr val="accent1"/>
                </a:solidFill>
              </a:rPr>
              <a:t>项</a:t>
            </a:r>
          </a:p>
        </p:txBody>
      </p:sp>
      <p:sp>
        <p:nvSpPr>
          <p:cNvPr id="23" name="文本框 18">
            <a:extLst>
              <a:ext uri="{FF2B5EF4-FFF2-40B4-BE49-F238E27FC236}">
                <a16:creationId xmlns:a16="http://schemas.microsoft.com/office/drawing/2014/main" xmlns="" id="{45D64DEC-C5FD-4CF1-93BB-589EECA4D852}"/>
              </a:ext>
            </a:extLst>
          </p:cNvPr>
          <p:cNvSpPr txBox="1"/>
          <p:nvPr/>
        </p:nvSpPr>
        <p:spPr>
          <a:xfrm>
            <a:off x="6069161" y="4345741"/>
            <a:ext cx="1968829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立项课题</a:t>
            </a:r>
            <a:r>
              <a:rPr lang="en-US" altLang="zh-CN" sz="2000" b="1" dirty="0">
                <a:solidFill>
                  <a:schemeClr val="accent1"/>
                </a:solidFill>
              </a:rPr>
              <a:t>250</a:t>
            </a:r>
            <a:r>
              <a:rPr lang="zh-CN" altLang="en-US" sz="2000" b="1" dirty="0">
                <a:solidFill>
                  <a:schemeClr val="accent1"/>
                </a:solidFill>
              </a:rPr>
              <a:t>项</a:t>
            </a:r>
          </a:p>
          <a:p>
            <a:pPr algn="ctr"/>
            <a:r>
              <a:rPr lang="zh-CN" altLang="en-US" sz="2000" b="1" dirty="0">
                <a:solidFill>
                  <a:schemeClr val="accent1"/>
                </a:solidFill>
              </a:rPr>
              <a:t>重点</a:t>
            </a:r>
            <a:r>
              <a:rPr lang="en-US" altLang="zh-CN" sz="2000" b="1" dirty="0">
                <a:solidFill>
                  <a:schemeClr val="accent1"/>
                </a:solidFill>
              </a:rPr>
              <a:t>45</a:t>
            </a:r>
            <a:r>
              <a:rPr lang="zh-CN" altLang="en-US" sz="2000" b="1" dirty="0">
                <a:solidFill>
                  <a:schemeClr val="accent1"/>
                </a:solidFill>
              </a:rPr>
              <a:t>项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F13239C4-E005-4E1A-A756-42BAD23E426A}"/>
              </a:ext>
            </a:extLst>
          </p:cNvPr>
          <p:cNvSpPr txBox="1"/>
          <p:nvPr/>
        </p:nvSpPr>
        <p:spPr>
          <a:xfrm>
            <a:off x="2338501" y="1597243"/>
            <a:ext cx="460851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教科研规划课题前三个规划期立项情况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63167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8C29C79-DC76-4E8E-B856-84D93BD53B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2764"/>
            <a:ext cx="9144000" cy="516902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</p:pic>
      <p:sp>
        <p:nvSpPr>
          <p:cNvPr id="25" name="TextBox 9">
            <a:extLst>
              <a:ext uri="{FF2B5EF4-FFF2-40B4-BE49-F238E27FC236}">
                <a16:creationId xmlns:a16="http://schemas.microsoft.com/office/drawing/2014/main" xmlns="" id="{54C01AB5-D393-4E6A-B948-25F852CFA999}"/>
              </a:ext>
            </a:extLst>
          </p:cNvPr>
          <p:cNvSpPr txBox="1"/>
          <p:nvPr/>
        </p:nvSpPr>
        <p:spPr>
          <a:xfrm>
            <a:off x="1973270" y="1418030"/>
            <a:ext cx="57727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2800" b="1" spc="3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十三五规划期课题申报评审安排</a:t>
            </a: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6139EA57-54BC-4BC4-A9EE-8445301A8F5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699542"/>
            <a:ext cx="9144000" cy="504321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E15E0BB4-C82F-4538-BE53-E7D93D1864F4}"/>
              </a:ext>
            </a:extLst>
          </p:cNvPr>
          <p:cNvSpPr/>
          <p:nvPr/>
        </p:nvSpPr>
        <p:spPr>
          <a:xfrm>
            <a:off x="869406" y="699542"/>
            <a:ext cx="3630585" cy="494926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标题 4">
            <a:extLst>
              <a:ext uri="{FF2B5EF4-FFF2-40B4-BE49-F238E27FC236}">
                <a16:creationId xmlns:a16="http://schemas.microsoft.com/office/drawing/2014/main" xmlns="" id="{6F3FC4D2-758D-4FBC-8AD2-B047409257B3}"/>
              </a:ext>
            </a:extLst>
          </p:cNvPr>
          <p:cNvSpPr txBox="1">
            <a:spLocks/>
          </p:cNvSpPr>
          <p:nvPr/>
        </p:nvSpPr>
        <p:spPr>
          <a:xfrm>
            <a:off x="1386476" y="771550"/>
            <a:ext cx="3185524" cy="355021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+mj-ea"/>
              </a:rPr>
              <a:t>学会课题情况简介</a:t>
            </a:r>
            <a:endParaRPr lang="zh-CN" altLang="en-US" sz="20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82" name="肘形连接符 12">
            <a:extLst>
              <a:ext uri="{FF2B5EF4-FFF2-40B4-BE49-F238E27FC236}">
                <a16:creationId xmlns:a16="http://schemas.microsoft.com/office/drawing/2014/main" xmlns="" id="{E012FB86-5C96-45B1-AECA-F8A3D628120D}"/>
              </a:ext>
            </a:extLst>
          </p:cNvPr>
          <p:cNvCxnSpPr/>
          <p:nvPr/>
        </p:nvCxnSpPr>
        <p:spPr>
          <a:xfrm flipV="1">
            <a:off x="1723529" y="2378055"/>
            <a:ext cx="2181518" cy="567760"/>
          </a:xfrm>
          <a:prstGeom prst="bentConnector3">
            <a:avLst>
              <a:gd name="adj1" fmla="val 62381"/>
            </a:avLst>
          </a:prstGeom>
          <a:ln w="9525" cap="rnd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肘形连接符 13">
            <a:extLst>
              <a:ext uri="{FF2B5EF4-FFF2-40B4-BE49-F238E27FC236}">
                <a16:creationId xmlns:a16="http://schemas.microsoft.com/office/drawing/2014/main" xmlns="" id="{248B6ED3-CFB8-41F3-9193-52AFD1A1D1EF}"/>
              </a:ext>
            </a:extLst>
          </p:cNvPr>
          <p:cNvCxnSpPr/>
          <p:nvPr/>
        </p:nvCxnSpPr>
        <p:spPr>
          <a:xfrm>
            <a:off x="1723529" y="3185376"/>
            <a:ext cx="2321653" cy="609110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标题 4">
            <a:extLst>
              <a:ext uri="{FF2B5EF4-FFF2-40B4-BE49-F238E27FC236}">
                <a16:creationId xmlns:a16="http://schemas.microsoft.com/office/drawing/2014/main" xmlns="" id="{3C1F3997-9A9E-43BC-A964-F165FA350835}"/>
              </a:ext>
            </a:extLst>
          </p:cNvPr>
          <p:cNvSpPr txBox="1">
            <a:spLocks/>
          </p:cNvSpPr>
          <p:nvPr/>
        </p:nvSpPr>
        <p:spPr>
          <a:xfrm>
            <a:off x="4683480" y="2198291"/>
            <a:ext cx="388253" cy="269960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35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</a:p>
        </p:txBody>
      </p:sp>
      <p:cxnSp>
        <p:nvCxnSpPr>
          <p:cNvPr id="85" name="肘形连接符 16">
            <a:extLst>
              <a:ext uri="{FF2B5EF4-FFF2-40B4-BE49-F238E27FC236}">
                <a16:creationId xmlns:a16="http://schemas.microsoft.com/office/drawing/2014/main" xmlns="" id="{6795E2FF-BAD2-4803-969F-762E3E04C436}"/>
              </a:ext>
            </a:extLst>
          </p:cNvPr>
          <p:cNvCxnSpPr>
            <a:cxnSpLocks/>
          </p:cNvCxnSpPr>
          <p:nvPr/>
        </p:nvCxnSpPr>
        <p:spPr>
          <a:xfrm flipV="1">
            <a:off x="2187616" y="3082854"/>
            <a:ext cx="1868487" cy="618848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肘形连接符 17">
            <a:extLst>
              <a:ext uri="{FF2B5EF4-FFF2-40B4-BE49-F238E27FC236}">
                <a16:creationId xmlns:a16="http://schemas.microsoft.com/office/drawing/2014/main" xmlns="" id="{E583A7B8-1B19-4A3B-8E2A-F114D53658E3}"/>
              </a:ext>
            </a:extLst>
          </p:cNvPr>
          <p:cNvCxnSpPr/>
          <p:nvPr/>
        </p:nvCxnSpPr>
        <p:spPr>
          <a:xfrm>
            <a:off x="2155465" y="3926065"/>
            <a:ext cx="2321653" cy="609110"/>
          </a:xfrm>
          <a:prstGeom prst="bentConnector3">
            <a:avLst>
              <a:gd name="adj1" fmla="val 55369"/>
            </a:avLst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椭圆 86">
            <a:extLst>
              <a:ext uri="{FF2B5EF4-FFF2-40B4-BE49-F238E27FC236}">
                <a16:creationId xmlns:a16="http://schemas.microsoft.com/office/drawing/2014/main" xmlns="" id="{7469732A-31EB-492E-8E09-BC064DEABF38}"/>
              </a:ext>
            </a:extLst>
          </p:cNvPr>
          <p:cNvSpPr/>
          <p:nvPr/>
        </p:nvSpPr>
        <p:spPr>
          <a:xfrm>
            <a:off x="4072694" y="2883267"/>
            <a:ext cx="410094" cy="41009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xmlns="" id="{E9AF1A4E-7E7A-4F15-B2CE-CB6FAA18DB5A}"/>
              </a:ext>
            </a:extLst>
          </p:cNvPr>
          <p:cNvSpPr/>
          <p:nvPr/>
        </p:nvSpPr>
        <p:spPr>
          <a:xfrm>
            <a:off x="3851056" y="3563321"/>
            <a:ext cx="410094" cy="41009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89" name="标题 4">
            <a:extLst>
              <a:ext uri="{FF2B5EF4-FFF2-40B4-BE49-F238E27FC236}">
                <a16:creationId xmlns:a16="http://schemas.microsoft.com/office/drawing/2014/main" xmlns="" id="{CA9BC779-51D5-473D-8DC3-23900D5F60E4}"/>
              </a:ext>
            </a:extLst>
          </p:cNvPr>
          <p:cNvSpPr txBox="1">
            <a:spLocks/>
          </p:cNvSpPr>
          <p:nvPr/>
        </p:nvSpPr>
        <p:spPr>
          <a:xfrm>
            <a:off x="5169408" y="4390119"/>
            <a:ext cx="388253" cy="269960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35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90" name="Freeform 9">
            <a:extLst>
              <a:ext uri="{FF2B5EF4-FFF2-40B4-BE49-F238E27FC236}">
                <a16:creationId xmlns:a16="http://schemas.microsoft.com/office/drawing/2014/main" xmlns="" id="{B612DCB3-6902-4C91-91A9-EA034A628351}"/>
              </a:ext>
            </a:extLst>
          </p:cNvPr>
          <p:cNvSpPr>
            <a:spLocks/>
          </p:cNvSpPr>
          <p:nvPr/>
        </p:nvSpPr>
        <p:spPr bwMode="auto">
          <a:xfrm flipH="1">
            <a:off x="157763" y="2591465"/>
            <a:ext cx="2213670" cy="1382332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56625" tIns="28313" rIns="56625" bIns="28313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66251">
              <a:defRPr/>
            </a:pPr>
            <a:endParaRPr lang="zh-CN" altLang="en-US" sz="1125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xmlns="" id="{984AFA05-93F7-4592-8DD2-E9E3D3B13F88}"/>
              </a:ext>
            </a:extLst>
          </p:cNvPr>
          <p:cNvSpPr/>
          <p:nvPr/>
        </p:nvSpPr>
        <p:spPr>
          <a:xfrm>
            <a:off x="4526681" y="2897151"/>
            <a:ext cx="3844628" cy="346224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前</a:t>
            </a:r>
            <a:r>
              <a:rPr lang="en-US" altLang="zh-CN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年皆可申报，最后一年不再申报</a:t>
            </a:r>
            <a:endParaRPr lang="en-US" altLang="zh-CN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xmlns="" id="{C423FC6E-7FBE-4324-B806-1AE0C7D6AEE9}"/>
              </a:ext>
            </a:extLst>
          </p:cNvPr>
          <p:cNvSpPr/>
          <p:nvPr/>
        </p:nvSpPr>
        <p:spPr>
          <a:xfrm>
            <a:off x="4335573" y="3579841"/>
            <a:ext cx="4624037" cy="346224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每年</a:t>
            </a:r>
            <a:r>
              <a:rPr lang="en-US" altLang="zh-CN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3-5</a:t>
            </a:r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月申报，</a:t>
            </a:r>
            <a:r>
              <a:rPr lang="en-US" altLang="zh-CN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7-9</a:t>
            </a:r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月评审，</a:t>
            </a:r>
            <a:r>
              <a:rPr lang="en-US" altLang="zh-CN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10-11</a:t>
            </a:r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月立项</a:t>
            </a:r>
            <a:endParaRPr lang="en-US" altLang="zh-CN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xmlns="" id="{F2439042-99E1-456E-B7D7-A96EBAC4366E}"/>
              </a:ext>
            </a:extLst>
          </p:cNvPr>
          <p:cNvSpPr/>
          <p:nvPr/>
        </p:nvSpPr>
        <p:spPr>
          <a:xfrm>
            <a:off x="4907910" y="4344588"/>
            <a:ext cx="3658903" cy="346224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每年申报课题经三轮评审后确定</a:t>
            </a:r>
            <a:endParaRPr lang="en-US" altLang="zh-CN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椭圆 100">
            <a:extLst>
              <a:ext uri="{FF2B5EF4-FFF2-40B4-BE49-F238E27FC236}">
                <a16:creationId xmlns:a16="http://schemas.microsoft.com/office/drawing/2014/main" xmlns="" id="{FFEF05A0-AE84-476C-AF4F-CFBA6CAC237C}"/>
              </a:ext>
            </a:extLst>
          </p:cNvPr>
          <p:cNvSpPr/>
          <p:nvPr/>
        </p:nvSpPr>
        <p:spPr>
          <a:xfrm>
            <a:off x="3923526" y="2149844"/>
            <a:ext cx="410094" cy="41009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xmlns="" id="{B74B4196-2086-4278-BC68-029452D4FA84}"/>
              </a:ext>
            </a:extLst>
          </p:cNvPr>
          <p:cNvSpPr/>
          <p:nvPr/>
        </p:nvSpPr>
        <p:spPr>
          <a:xfrm>
            <a:off x="375675" y="3109199"/>
            <a:ext cx="1595458" cy="346224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2016-2020</a:t>
            </a:r>
          </a:p>
        </p:txBody>
      </p:sp>
      <p:sp>
        <p:nvSpPr>
          <p:cNvPr id="102" name="椭圆 101">
            <a:extLst>
              <a:ext uri="{FF2B5EF4-FFF2-40B4-BE49-F238E27FC236}">
                <a16:creationId xmlns:a16="http://schemas.microsoft.com/office/drawing/2014/main" xmlns="" id="{FEEE1AFD-D094-4FAC-B550-D7CEF73F38FF}"/>
              </a:ext>
            </a:extLst>
          </p:cNvPr>
          <p:cNvSpPr/>
          <p:nvPr/>
        </p:nvSpPr>
        <p:spPr>
          <a:xfrm>
            <a:off x="4401895" y="4320052"/>
            <a:ext cx="410094" cy="41009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xmlns="" id="{C5734A4A-4971-4673-B5C7-3C719C02A24D}"/>
              </a:ext>
            </a:extLst>
          </p:cNvPr>
          <p:cNvSpPr/>
          <p:nvPr/>
        </p:nvSpPr>
        <p:spPr>
          <a:xfrm>
            <a:off x="4352099" y="2172355"/>
            <a:ext cx="3412384" cy="346224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每</a:t>
            </a:r>
            <a:r>
              <a:rPr lang="en-US" altLang="zh-CN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年发布一次申报指南</a:t>
            </a:r>
            <a:endParaRPr lang="en-US" altLang="zh-CN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5284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 animBg="1"/>
      <p:bldP spid="91" grpId="0"/>
      <p:bldP spid="93" grpId="0"/>
      <p:bldP spid="97" grpId="0"/>
      <p:bldP spid="101" grpId="0" animBg="1"/>
      <p:bldP spid="102" grpId="0" animBg="1"/>
      <p:bldP spid="10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8C29C79-DC76-4E8E-B856-84D93BD53B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0956"/>
            <a:ext cx="9144000" cy="508158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6139EA57-54BC-4BC4-A9EE-8445301A8F5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699542"/>
            <a:ext cx="9144000" cy="504321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E15E0BB4-C82F-4538-BE53-E7D93D1864F4}"/>
              </a:ext>
            </a:extLst>
          </p:cNvPr>
          <p:cNvSpPr/>
          <p:nvPr/>
        </p:nvSpPr>
        <p:spPr>
          <a:xfrm>
            <a:off x="869406" y="699542"/>
            <a:ext cx="3630585" cy="494926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标题 4">
            <a:extLst>
              <a:ext uri="{FF2B5EF4-FFF2-40B4-BE49-F238E27FC236}">
                <a16:creationId xmlns:a16="http://schemas.microsoft.com/office/drawing/2014/main" xmlns="" id="{6F3FC4D2-758D-4FBC-8AD2-B047409257B3}"/>
              </a:ext>
            </a:extLst>
          </p:cNvPr>
          <p:cNvSpPr txBox="1">
            <a:spLocks/>
          </p:cNvSpPr>
          <p:nvPr/>
        </p:nvSpPr>
        <p:spPr>
          <a:xfrm>
            <a:off x="1386476" y="771550"/>
            <a:ext cx="3185524" cy="355021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+mj-ea"/>
              </a:rPr>
              <a:t>学会课题情况简介</a:t>
            </a:r>
            <a:endParaRPr lang="zh-CN" altLang="en-US" sz="20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A8453E3B-5495-427D-A3A3-266BE7E8799C}"/>
              </a:ext>
            </a:extLst>
          </p:cNvPr>
          <p:cNvGrpSpPr/>
          <p:nvPr/>
        </p:nvGrpSpPr>
        <p:grpSpPr>
          <a:xfrm>
            <a:off x="107504" y="2063555"/>
            <a:ext cx="946628" cy="1084259"/>
            <a:chOff x="1001018" y="2432634"/>
            <a:chExt cx="1262499" cy="1688231"/>
          </a:xfrm>
        </p:grpSpPr>
        <p:sp>
          <p:nvSpPr>
            <p:cNvPr id="15" name="任意多边形 15">
              <a:extLst>
                <a:ext uri="{FF2B5EF4-FFF2-40B4-BE49-F238E27FC236}">
                  <a16:creationId xmlns:a16="http://schemas.microsoft.com/office/drawing/2014/main" xmlns="" id="{C471576F-0A82-4770-8BE6-57262A5A600F}"/>
                </a:ext>
              </a:extLst>
            </p:cNvPr>
            <p:cNvSpPr/>
            <p:nvPr/>
          </p:nvSpPr>
          <p:spPr>
            <a:xfrm>
              <a:off x="1067786" y="2432634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6">
              <a:extLst>
                <a:ext uri="{FF2B5EF4-FFF2-40B4-BE49-F238E27FC236}">
                  <a16:creationId xmlns:a16="http://schemas.microsoft.com/office/drawing/2014/main" xmlns="" id="{3C43A019-E31E-4283-949B-80704CAEF983}"/>
                </a:ext>
              </a:extLst>
            </p:cNvPr>
            <p:cNvSpPr txBox="1"/>
            <p:nvPr/>
          </p:nvSpPr>
          <p:spPr>
            <a:xfrm>
              <a:off x="1001018" y="2975597"/>
              <a:ext cx="1193799" cy="4925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初审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3DF3A526-A83D-4D40-BD87-526752E9EDBA}"/>
              </a:ext>
            </a:extLst>
          </p:cNvPr>
          <p:cNvGrpSpPr/>
          <p:nvPr/>
        </p:nvGrpSpPr>
        <p:grpSpPr>
          <a:xfrm>
            <a:off x="1034975" y="2492462"/>
            <a:ext cx="941808" cy="1084259"/>
            <a:chOff x="2237970" y="3004658"/>
            <a:chExt cx="1256071" cy="1688231"/>
          </a:xfrm>
        </p:grpSpPr>
        <p:sp>
          <p:nvSpPr>
            <p:cNvPr id="19" name="任意多边形 19">
              <a:extLst>
                <a:ext uri="{FF2B5EF4-FFF2-40B4-BE49-F238E27FC236}">
                  <a16:creationId xmlns:a16="http://schemas.microsoft.com/office/drawing/2014/main" xmlns="" id="{B47A3D88-E384-49EA-927F-4AA896875A33}"/>
                </a:ext>
              </a:extLst>
            </p:cNvPr>
            <p:cNvSpPr/>
            <p:nvPr/>
          </p:nvSpPr>
          <p:spPr>
            <a:xfrm flipH="1">
              <a:off x="2298310" y="3004658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85">
              <a:extLst>
                <a:ext uri="{FF2B5EF4-FFF2-40B4-BE49-F238E27FC236}">
                  <a16:creationId xmlns:a16="http://schemas.microsoft.com/office/drawing/2014/main" xmlns="" id="{5EDCAAE2-21BC-444F-9542-23FE4B7AB3D5}"/>
                </a:ext>
              </a:extLst>
            </p:cNvPr>
            <p:cNvSpPr txBox="1"/>
            <p:nvPr/>
          </p:nvSpPr>
          <p:spPr>
            <a:xfrm>
              <a:off x="2237970" y="3547875"/>
              <a:ext cx="1193800" cy="4925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复审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5ADD23C6-1115-408C-BCDC-7473D5C99D1E}"/>
              </a:ext>
            </a:extLst>
          </p:cNvPr>
          <p:cNvGrpSpPr/>
          <p:nvPr/>
        </p:nvGrpSpPr>
        <p:grpSpPr>
          <a:xfrm>
            <a:off x="2908634" y="3410873"/>
            <a:ext cx="908588" cy="1011388"/>
            <a:chOff x="3512799" y="3716886"/>
            <a:chExt cx="1211767" cy="1688231"/>
          </a:xfrm>
        </p:grpSpPr>
        <p:sp>
          <p:nvSpPr>
            <p:cNvPr id="23" name="任意多边形 31">
              <a:extLst>
                <a:ext uri="{FF2B5EF4-FFF2-40B4-BE49-F238E27FC236}">
                  <a16:creationId xmlns:a16="http://schemas.microsoft.com/office/drawing/2014/main" xmlns="" id="{D6249B3F-49F2-40C8-8CCC-12AA1AD44C7F}"/>
                </a:ext>
              </a:extLst>
            </p:cNvPr>
            <p:cNvSpPr/>
            <p:nvPr/>
          </p:nvSpPr>
          <p:spPr>
            <a:xfrm flipH="1">
              <a:off x="3528835" y="3716886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86">
              <a:extLst>
                <a:ext uri="{FF2B5EF4-FFF2-40B4-BE49-F238E27FC236}">
                  <a16:creationId xmlns:a16="http://schemas.microsoft.com/office/drawing/2014/main" xmlns="" id="{39DCC96D-A58A-4923-958A-3F64662AB738}"/>
                </a:ext>
              </a:extLst>
            </p:cNvPr>
            <p:cNvSpPr txBox="1"/>
            <p:nvPr/>
          </p:nvSpPr>
          <p:spPr>
            <a:xfrm>
              <a:off x="3512799" y="3878769"/>
              <a:ext cx="1193800" cy="12314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学术委员会评定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C995DCC4-00F8-413D-8ECF-384BBB01670B}"/>
              </a:ext>
            </a:extLst>
          </p:cNvPr>
          <p:cNvGrpSpPr/>
          <p:nvPr/>
        </p:nvGrpSpPr>
        <p:grpSpPr>
          <a:xfrm>
            <a:off x="1976784" y="3026494"/>
            <a:ext cx="922654" cy="1047595"/>
            <a:chOff x="3494041" y="3716886"/>
            <a:chExt cx="1230526" cy="1688231"/>
          </a:xfrm>
          <a:solidFill>
            <a:srgbClr val="FC4B41"/>
          </a:solidFill>
        </p:grpSpPr>
        <p:sp>
          <p:nvSpPr>
            <p:cNvPr id="30" name="任意多边形 39">
              <a:extLst>
                <a:ext uri="{FF2B5EF4-FFF2-40B4-BE49-F238E27FC236}">
                  <a16:creationId xmlns:a16="http://schemas.microsoft.com/office/drawing/2014/main" xmlns="" id="{CFD20E0B-9DF4-4915-9D59-ABB8C2F77C5D}"/>
                </a:ext>
              </a:extLst>
            </p:cNvPr>
            <p:cNvSpPr/>
            <p:nvPr/>
          </p:nvSpPr>
          <p:spPr>
            <a:xfrm flipH="1">
              <a:off x="3528836" y="3716886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86">
              <a:extLst>
                <a:ext uri="{FF2B5EF4-FFF2-40B4-BE49-F238E27FC236}">
                  <a16:creationId xmlns:a16="http://schemas.microsoft.com/office/drawing/2014/main" xmlns="" id="{B3026F0F-5A13-452C-838B-B44A64C91390}"/>
                </a:ext>
              </a:extLst>
            </p:cNvPr>
            <p:cNvSpPr txBox="1"/>
            <p:nvPr/>
          </p:nvSpPr>
          <p:spPr>
            <a:xfrm>
              <a:off x="3494041" y="4273056"/>
              <a:ext cx="1193800" cy="4925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终审</a:t>
              </a:r>
            </a:p>
          </p:txBody>
        </p:sp>
      </p:grp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2777CA67-5D2A-46A2-B9EB-D9A67E7B1812}"/>
              </a:ext>
            </a:extLst>
          </p:cNvPr>
          <p:cNvCxnSpPr>
            <a:cxnSpLocks/>
          </p:cNvCxnSpPr>
          <p:nvPr/>
        </p:nvCxnSpPr>
        <p:spPr>
          <a:xfrm flipV="1">
            <a:off x="2002872" y="2711211"/>
            <a:ext cx="828886" cy="17412"/>
          </a:xfrm>
          <a:prstGeom prst="line">
            <a:avLst/>
          </a:prstGeom>
          <a:ln>
            <a:solidFill>
              <a:srgbClr val="0070C0"/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13">
            <a:extLst>
              <a:ext uri="{FF2B5EF4-FFF2-40B4-BE49-F238E27FC236}">
                <a16:creationId xmlns:a16="http://schemas.microsoft.com/office/drawing/2014/main" xmlns="" id="{573F7E74-3A05-4CA4-B09B-AE449764EF2A}"/>
              </a:ext>
            </a:extLst>
          </p:cNvPr>
          <p:cNvSpPr txBox="1"/>
          <p:nvPr/>
        </p:nvSpPr>
        <p:spPr>
          <a:xfrm>
            <a:off x="2012342" y="1931400"/>
            <a:ext cx="3646617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宋体" panose="02010600030101010101" pitchFamily="2" charset="-122"/>
              </a:rPr>
              <a:t>资格审查，确定进入复审的课题</a:t>
            </a:r>
          </a:p>
        </p:txBody>
      </p:sp>
      <p:sp>
        <p:nvSpPr>
          <p:cNvPr id="36" name="文本框 89">
            <a:extLst>
              <a:ext uri="{FF2B5EF4-FFF2-40B4-BE49-F238E27FC236}">
                <a16:creationId xmlns:a16="http://schemas.microsoft.com/office/drawing/2014/main" xmlns="" id="{42AD44AC-982C-461D-BF8B-5036108EFC66}"/>
              </a:ext>
            </a:extLst>
          </p:cNvPr>
          <p:cNvSpPr txBox="1"/>
          <p:nvPr/>
        </p:nvSpPr>
        <p:spPr>
          <a:xfrm>
            <a:off x="2831758" y="2494339"/>
            <a:ext cx="4212488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defRPr>
            </a:lvl1pPr>
          </a:lstStyle>
          <a:p>
            <a:r>
              <a:rPr lang="zh-CN" altLang="en-US" sz="16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按研究领域分组，组织专家分组评审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FAC50CC1-C580-4E20-AE8F-F944F1ABC1EE}"/>
              </a:ext>
            </a:extLst>
          </p:cNvPr>
          <p:cNvCxnSpPr/>
          <p:nvPr/>
        </p:nvCxnSpPr>
        <p:spPr>
          <a:xfrm>
            <a:off x="3838632" y="3812845"/>
            <a:ext cx="729688" cy="0"/>
          </a:xfrm>
          <a:prstGeom prst="line">
            <a:avLst/>
          </a:prstGeom>
          <a:ln>
            <a:solidFill>
              <a:srgbClr val="0070C0"/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4C1495FD-B62F-4991-B650-CE350C69A622}"/>
              </a:ext>
            </a:extLst>
          </p:cNvPr>
          <p:cNvCxnSpPr>
            <a:cxnSpLocks/>
          </p:cNvCxnSpPr>
          <p:nvPr/>
        </p:nvCxnSpPr>
        <p:spPr>
          <a:xfrm>
            <a:off x="1054132" y="2195417"/>
            <a:ext cx="958210" cy="0"/>
          </a:xfrm>
          <a:prstGeom prst="line">
            <a:avLst/>
          </a:prstGeom>
          <a:ln>
            <a:solidFill>
              <a:srgbClr val="0070C0"/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E04F917C-3DD5-418B-A902-54AD7DF1BE0D}"/>
              </a:ext>
            </a:extLst>
          </p:cNvPr>
          <p:cNvCxnSpPr/>
          <p:nvPr/>
        </p:nvCxnSpPr>
        <p:spPr>
          <a:xfrm>
            <a:off x="2920659" y="3219822"/>
            <a:ext cx="729688" cy="0"/>
          </a:xfrm>
          <a:prstGeom prst="line">
            <a:avLst/>
          </a:prstGeom>
          <a:ln>
            <a:solidFill>
              <a:srgbClr val="0070C0"/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9">
            <a:extLst>
              <a:ext uri="{FF2B5EF4-FFF2-40B4-BE49-F238E27FC236}">
                <a16:creationId xmlns:a16="http://schemas.microsoft.com/office/drawing/2014/main" xmlns="" id="{8DA1202C-6B55-4A1C-BA1F-BED741393510}"/>
              </a:ext>
            </a:extLst>
          </p:cNvPr>
          <p:cNvSpPr txBox="1"/>
          <p:nvPr/>
        </p:nvSpPr>
        <p:spPr>
          <a:xfrm>
            <a:off x="1885921" y="1321097"/>
            <a:ext cx="49744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2800" b="1" spc="3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十三五规划期课题评审程序</a:t>
            </a:r>
          </a:p>
        </p:txBody>
      </p:sp>
      <p:sp>
        <p:nvSpPr>
          <p:cNvPr id="49" name="文本框 89">
            <a:extLst>
              <a:ext uri="{FF2B5EF4-FFF2-40B4-BE49-F238E27FC236}">
                <a16:creationId xmlns:a16="http://schemas.microsoft.com/office/drawing/2014/main" xmlns="" id="{FCA3728B-327C-4E16-BE17-7088CE3D7920}"/>
              </a:ext>
            </a:extLst>
          </p:cNvPr>
          <p:cNvSpPr txBox="1"/>
          <p:nvPr/>
        </p:nvSpPr>
        <p:spPr>
          <a:xfrm>
            <a:off x="3754219" y="2991144"/>
            <a:ext cx="484811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defRPr>
            </a:lvl1pPr>
          </a:lstStyle>
          <a:p>
            <a:r>
              <a:rPr lang="zh-CN" altLang="en-US" sz="16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每组按专家评分晋级，重新组织新的专家分组评审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50" name="文本框 89">
            <a:extLst>
              <a:ext uri="{FF2B5EF4-FFF2-40B4-BE49-F238E27FC236}">
                <a16:creationId xmlns:a16="http://schemas.microsoft.com/office/drawing/2014/main" xmlns="" id="{D54D5CEF-6E87-4055-9510-1CB5917DA342}"/>
              </a:ext>
            </a:extLst>
          </p:cNvPr>
          <p:cNvSpPr txBox="1"/>
          <p:nvPr/>
        </p:nvSpPr>
        <p:spPr>
          <a:xfrm>
            <a:off x="4568320" y="3618946"/>
            <a:ext cx="484811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defRPr>
            </a:lvl1pPr>
          </a:lstStyle>
          <a:p>
            <a:r>
              <a:rPr lang="zh-CN" altLang="en-US" sz="16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学术委员会审定拟立项重点课题和普通规划课题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043DF49A-FFF3-4504-BCAC-EA35FBC7A450}"/>
              </a:ext>
            </a:extLst>
          </p:cNvPr>
          <p:cNvGrpSpPr/>
          <p:nvPr/>
        </p:nvGrpSpPr>
        <p:grpSpPr>
          <a:xfrm>
            <a:off x="3803886" y="4081472"/>
            <a:ext cx="908588" cy="1035769"/>
            <a:chOff x="3512799" y="3716886"/>
            <a:chExt cx="1211767" cy="1688231"/>
          </a:xfrm>
        </p:grpSpPr>
        <p:sp>
          <p:nvSpPr>
            <p:cNvPr id="52" name="任意多边形 31">
              <a:extLst>
                <a:ext uri="{FF2B5EF4-FFF2-40B4-BE49-F238E27FC236}">
                  <a16:creationId xmlns:a16="http://schemas.microsoft.com/office/drawing/2014/main" xmlns="" id="{EB31F49B-9AFC-4046-889E-5785DC4CA02A}"/>
                </a:ext>
              </a:extLst>
            </p:cNvPr>
            <p:cNvSpPr/>
            <p:nvPr/>
          </p:nvSpPr>
          <p:spPr>
            <a:xfrm flipH="1">
              <a:off x="3528835" y="3716886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86">
              <a:extLst>
                <a:ext uri="{FF2B5EF4-FFF2-40B4-BE49-F238E27FC236}">
                  <a16:creationId xmlns:a16="http://schemas.microsoft.com/office/drawing/2014/main" xmlns="" id="{8142D69B-6B91-43F5-9A81-702DE8506AD5}"/>
                </a:ext>
              </a:extLst>
            </p:cNvPr>
            <p:cNvSpPr txBox="1"/>
            <p:nvPr/>
          </p:nvSpPr>
          <p:spPr>
            <a:xfrm>
              <a:off x="3512799" y="4175200"/>
              <a:ext cx="1193800" cy="6019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公示 </a:t>
              </a:r>
            </a:p>
          </p:txBody>
        </p:sp>
      </p:grp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13C7DFE2-60D5-4447-AB2E-CEDB1ED5ED3A}"/>
              </a:ext>
            </a:extLst>
          </p:cNvPr>
          <p:cNvCxnSpPr/>
          <p:nvPr/>
        </p:nvCxnSpPr>
        <p:spPr>
          <a:xfrm>
            <a:off x="4733884" y="4419081"/>
            <a:ext cx="729688" cy="0"/>
          </a:xfrm>
          <a:prstGeom prst="line">
            <a:avLst/>
          </a:prstGeom>
          <a:ln>
            <a:solidFill>
              <a:srgbClr val="0070C0"/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89">
            <a:extLst>
              <a:ext uri="{FF2B5EF4-FFF2-40B4-BE49-F238E27FC236}">
                <a16:creationId xmlns:a16="http://schemas.microsoft.com/office/drawing/2014/main" xmlns="" id="{A7C9B483-2D17-427D-A2E9-99541C700A07}"/>
              </a:ext>
            </a:extLst>
          </p:cNvPr>
          <p:cNvSpPr txBox="1"/>
          <p:nvPr/>
        </p:nvSpPr>
        <p:spPr>
          <a:xfrm>
            <a:off x="5463572" y="4225182"/>
            <a:ext cx="484811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defRPr>
            </a:lvl1pPr>
          </a:lstStyle>
          <a:p>
            <a:r>
              <a:rPr lang="zh-CN" altLang="en-US" sz="16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在学会网站公示</a:t>
            </a:r>
            <a:r>
              <a:rPr lang="en-US" altLang="zh-CN" sz="16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6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周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777081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49" grpId="0"/>
      <p:bldP spid="50" grpId="0"/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8C29C79-DC76-4E8E-B856-84D93BD53B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0956"/>
            <a:ext cx="9144000" cy="508158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</p:pic>
      <p:sp>
        <p:nvSpPr>
          <p:cNvPr id="12" name="Freeform 12">
            <a:extLst>
              <a:ext uri="{FF2B5EF4-FFF2-40B4-BE49-F238E27FC236}">
                <a16:creationId xmlns:a16="http://schemas.microsoft.com/office/drawing/2014/main" xmlns="" id="{6B550FF5-0A62-4BE4-91AC-7277F44EFEDE}"/>
              </a:ext>
            </a:extLst>
          </p:cNvPr>
          <p:cNvSpPr>
            <a:spLocks/>
          </p:cNvSpPr>
          <p:nvPr/>
        </p:nvSpPr>
        <p:spPr bwMode="auto">
          <a:xfrm>
            <a:off x="2061326" y="1525235"/>
            <a:ext cx="396375" cy="39756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F791B62D-F002-487A-B426-653DA3D2487A}"/>
              </a:ext>
            </a:extLst>
          </p:cNvPr>
          <p:cNvSpPr>
            <a:spLocks/>
          </p:cNvSpPr>
          <p:nvPr/>
        </p:nvSpPr>
        <p:spPr bwMode="auto">
          <a:xfrm flipH="1" flipV="1">
            <a:off x="6910677" y="1525235"/>
            <a:ext cx="396375" cy="39756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TextBox 9">
            <a:extLst>
              <a:ext uri="{FF2B5EF4-FFF2-40B4-BE49-F238E27FC236}">
                <a16:creationId xmlns:a16="http://schemas.microsoft.com/office/drawing/2014/main" xmlns="" id="{54C01AB5-D393-4E6A-B948-25F852CFA999}"/>
              </a:ext>
            </a:extLst>
          </p:cNvPr>
          <p:cNvSpPr txBox="1"/>
          <p:nvPr/>
        </p:nvSpPr>
        <p:spPr>
          <a:xfrm>
            <a:off x="2822141" y="1524112"/>
            <a:ext cx="3724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2000" b="1" spc="3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十三五规划期课题立项情况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1B495942-55B3-4DC5-95A3-3339E15B3981}"/>
              </a:ext>
            </a:extLst>
          </p:cNvPr>
          <p:cNvCxnSpPr>
            <a:cxnSpLocks/>
          </p:cNvCxnSpPr>
          <p:nvPr/>
        </p:nvCxnSpPr>
        <p:spPr>
          <a:xfrm flipV="1">
            <a:off x="3707904" y="2105102"/>
            <a:ext cx="0" cy="131867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9">
            <a:extLst>
              <a:ext uri="{FF2B5EF4-FFF2-40B4-BE49-F238E27FC236}">
                <a16:creationId xmlns:a16="http://schemas.microsoft.com/office/drawing/2014/main" xmlns="" id="{2C4FA6B6-0837-476C-9898-D2DB6FE6D2FD}"/>
              </a:ext>
            </a:extLst>
          </p:cNvPr>
          <p:cNvSpPr txBox="1"/>
          <p:nvPr/>
        </p:nvSpPr>
        <p:spPr>
          <a:xfrm>
            <a:off x="4197585" y="2294762"/>
            <a:ext cx="20079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申报课题</a:t>
            </a:r>
            <a:r>
              <a:rPr lang="en-US" altLang="zh-CN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多项</a:t>
            </a:r>
          </a:p>
        </p:txBody>
      </p:sp>
      <p:sp>
        <p:nvSpPr>
          <p:cNvPr id="28" name="TextBox 18">
            <a:extLst>
              <a:ext uri="{FF2B5EF4-FFF2-40B4-BE49-F238E27FC236}">
                <a16:creationId xmlns:a16="http://schemas.microsoft.com/office/drawing/2014/main" xmlns="" id="{6618165E-A815-41AE-B3CD-206CF7E54FD1}"/>
              </a:ext>
            </a:extLst>
          </p:cNvPr>
          <p:cNvSpPr txBox="1"/>
          <p:nvPr/>
        </p:nvSpPr>
        <p:spPr>
          <a:xfrm>
            <a:off x="2369615" y="3105545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6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FB7FEA52-FCE6-4779-B8F2-AF7716FE28E3}"/>
              </a:ext>
            </a:extLst>
          </p:cNvPr>
          <p:cNvGrpSpPr/>
          <p:nvPr/>
        </p:nvGrpSpPr>
        <p:grpSpPr>
          <a:xfrm>
            <a:off x="2339752" y="2266342"/>
            <a:ext cx="891796" cy="804056"/>
            <a:chOff x="4634991" y="2138335"/>
            <a:chExt cx="428348" cy="386204"/>
          </a:xfrm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xmlns="" id="{FBE963BA-1FC6-4EE0-A222-37F5F6670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070C0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>
                <a:solidFill>
                  <a:srgbClr val="0070C0"/>
                </a:solidFill>
                <a:ea typeface="微软雅黑" pitchFamily="34" charset="-122"/>
              </a:endParaRPr>
            </a:p>
          </p:txBody>
        </p:sp>
        <p:sp>
          <p:nvSpPr>
            <p:cNvPr id="31" name="KSO_Shape">
              <a:extLst>
                <a:ext uri="{FF2B5EF4-FFF2-40B4-BE49-F238E27FC236}">
                  <a16:creationId xmlns:a16="http://schemas.microsoft.com/office/drawing/2014/main" xmlns="" id="{4B298C07-291E-4698-A894-D3433335D5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32" name="文本框 9">
            <a:extLst>
              <a:ext uri="{FF2B5EF4-FFF2-40B4-BE49-F238E27FC236}">
                <a16:creationId xmlns:a16="http://schemas.microsoft.com/office/drawing/2014/main" xmlns="" id="{8D8C7D6C-CB36-4DF3-853D-2EE71739C467}"/>
              </a:ext>
            </a:extLst>
          </p:cNvPr>
          <p:cNvSpPr txBox="1"/>
          <p:nvPr/>
        </p:nvSpPr>
        <p:spPr>
          <a:xfrm>
            <a:off x="4644007" y="2658392"/>
            <a:ext cx="20079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立项课题</a:t>
            </a:r>
            <a:r>
              <a:rPr lang="en-US" altLang="zh-CN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422</a:t>
            </a:r>
            <a:r>
              <a:rPr lang="zh-CN" altLang="en-US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项</a:t>
            </a:r>
          </a:p>
        </p:txBody>
      </p:sp>
      <p:sp>
        <p:nvSpPr>
          <p:cNvPr id="33" name="文本框 9">
            <a:extLst>
              <a:ext uri="{FF2B5EF4-FFF2-40B4-BE49-F238E27FC236}">
                <a16:creationId xmlns:a16="http://schemas.microsoft.com/office/drawing/2014/main" xmlns="" id="{287A743B-2BB6-4236-A759-4E7043C75FD9}"/>
              </a:ext>
            </a:extLst>
          </p:cNvPr>
          <p:cNvSpPr txBox="1"/>
          <p:nvPr/>
        </p:nvSpPr>
        <p:spPr>
          <a:xfrm>
            <a:off x="4644007" y="2990129"/>
            <a:ext cx="20079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重点课题</a:t>
            </a:r>
            <a:r>
              <a:rPr lang="en-US" altLang="zh-CN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lang="zh-CN" altLang="en-US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项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3B6ADF9C-AAA2-48D6-8A04-C35348850B5F}"/>
              </a:ext>
            </a:extLst>
          </p:cNvPr>
          <p:cNvCxnSpPr>
            <a:cxnSpLocks/>
          </p:cNvCxnSpPr>
          <p:nvPr/>
        </p:nvCxnSpPr>
        <p:spPr>
          <a:xfrm flipV="1">
            <a:off x="4216216" y="3609694"/>
            <a:ext cx="0" cy="131867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9">
            <a:extLst>
              <a:ext uri="{FF2B5EF4-FFF2-40B4-BE49-F238E27FC236}">
                <a16:creationId xmlns:a16="http://schemas.microsoft.com/office/drawing/2014/main" xmlns="" id="{BC8E4CC7-B231-4911-9BBB-6116612DAC52}"/>
              </a:ext>
            </a:extLst>
          </p:cNvPr>
          <p:cNvSpPr txBox="1"/>
          <p:nvPr/>
        </p:nvSpPr>
        <p:spPr>
          <a:xfrm>
            <a:off x="4921922" y="3799354"/>
            <a:ext cx="20079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申报课题</a:t>
            </a:r>
            <a:r>
              <a:rPr lang="en-US" altLang="zh-CN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765</a:t>
            </a:r>
            <a:r>
              <a:rPr lang="zh-CN" altLang="en-US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项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2C984DA3-E969-4C62-9C76-D62FE8E8A734}"/>
              </a:ext>
            </a:extLst>
          </p:cNvPr>
          <p:cNvGrpSpPr/>
          <p:nvPr/>
        </p:nvGrpSpPr>
        <p:grpSpPr>
          <a:xfrm>
            <a:off x="3031752" y="3794690"/>
            <a:ext cx="891796" cy="804056"/>
            <a:chOff x="4634991" y="2138335"/>
            <a:chExt cx="428348" cy="386204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xmlns="" id="{59E8A684-797D-4B31-8EDA-6617514217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0070C0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>
                <a:solidFill>
                  <a:srgbClr val="0070C0"/>
                </a:solidFill>
                <a:ea typeface="微软雅黑" pitchFamily="34" charset="-122"/>
              </a:endParaRPr>
            </a:p>
          </p:txBody>
        </p:sp>
        <p:sp>
          <p:nvSpPr>
            <p:cNvPr id="38" name="KSO_Shape">
              <a:extLst>
                <a:ext uri="{FF2B5EF4-FFF2-40B4-BE49-F238E27FC236}">
                  <a16:creationId xmlns:a16="http://schemas.microsoft.com/office/drawing/2014/main" xmlns="" id="{06D565C8-437C-4EAC-9002-2237B2CEA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39" name="文本框 9">
            <a:extLst>
              <a:ext uri="{FF2B5EF4-FFF2-40B4-BE49-F238E27FC236}">
                <a16:creationId xmlns:a16="http://schemas.microsoft.com/office/drawing/2014/main" xmlns="" id="{3D94A95D-D50B-47ED-9903-FF12E66C4011}"/>
              </a:ext>
            </a:extLst>
          </p:cNvPr>
          <p:cNvSpPr txBox="1"/>
          <p:nvPr/>
        </p:nvSpPr>
        <p:spPr>
          <a:xfrm>
            <a:off x="5368344" y="4162984"/>
            <a:ext cx="20079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拟立项课题</a:t>
            </a:r>
            <a:r>
              <a:rPr lang="en-US" altLang="zh-CN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341</a:t>
            </a:r>
            <a:r>
              <a:rPr lang="zh-CN" altLang="en-US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项</a:t>
            </a:r>
          </a:p>
        </p:txBody>
      </p:sp>
      <p:sp>
        <p:nvSpPr>
          <p:cNvPr id="40" name="文本框 9">
            <a:extLst>
              <a:ext uri="{FF2B5EF4-FFF2-40B4-BE49-F238E27FC236}">
                <a16:creationId xmlns:a16="http://schemas.microsoft.com/office/drawing/2014/main" xmlns="" id="{0A54A96C-C174-495A-991A-0A47C065D9B5}"/>
              </a:ext>
            </a:extLst>
          </p:cNvPr>
          <p:cNvSpPr txBox="1"/>
          <p:nvPr/>
        </p:nvSpPr>
        <p:spPr>
          <a:xfrm>
            <a:off x="5368344" y="4494721"/>
            <a:ext cx="20079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拟重点课题</a:t>
            </a:r>
            <a:r>
              <a:rPr lang="en-US" altLang="zh-CN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项</a:t>
            </a:r>
          </a:p>
        </p:txBody>
      </p:sp>
      <p:sp>
        <p:nvSpPr>
          <p:cNvPr id="41" name="TextBox 18">
            <a:extLst>
              <a:ext uri="{FF2B5EF4-FFF2-40B4-BE49-F238E27FC236}">
                <a16:creationId xmlns:a16="http://schemas.microsoft.com/office/drawing/2014/main" xmlns="" id="{EB0B86A3-0E1E-45C5-8E08-3A008A5D6D26}"/>
              </a:ext>
            </a:extLst>
          </p:cNvPr>
          <p:cNvSpPr txBox="1"/>
          <p:nvPr/>
        </p:nvSpPr>
        <p:spPr>
          <a:xfrm>
            <a:off x="3064089" y="469574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16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6139EA57-54BC-4BC4-A9EE-8445301A8F5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699542"/>
            <a:ext cx="9144000" cy="504321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E15E0BB4-C82F-4538-BE53-E7D93D1864F4}"/>
              </a:ext>
            </a:extLst>
          </p:cNvPr>
          <p:cNvSpPr/>
          <p:nvPr/>
        </p:nvSpPr>
        <p:spPr>
          <a:xfrm>
            <a:off x="869406" y="699542"/>
            <a:ext cx="3630585" cy="494926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标题 4">
            <a:extLst>
              <a:ext uri="{FF2B5EF4-FFF2-40B4-BE49-F238E27FC236}">
                <a16:creationId xmlns:a16="http://schemas.microsoft.com/office/drawing/2014/main" xmlns="" id="{6F3FC4D2-758D-4FBC-8AD2-B047409257B3}"/>
              </a:ext>
            </a:extLst>
          </p:cNvPr>
          <p:cNvSpPr txBox="1">
            <a:spLocks/>
          </p:cNvSpPr>
          <p:nvPr/>
        </p:nvSpPr>
        <p:spPr>
          <a:xfrm>
            <a:off x="1386476" y="771550"/>
            <a:ext cx="3185524" cy="355021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+mj-ea"/>
              </a:rPr>
              <a:t>学会课题情况简介</a:t>
            </a:r>
            <a:endParaRPr lang="zh-CN" altLang="en-US" sz="20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9628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2" grpId="0"/>
      <p:bldP spid="33" grpId="0"/>
      <p:bldP spid="35" grpId="0"/>
      <p:bldP spid="39" grpId="0"/>
      <p:bldP spid="40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8C29C79-DC76-4E8E-B856-84D93BD53B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0956"/>
            <a:ext cx="9144000" cy="508158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</p:pic>
      <p:sp>
        <p:nvSpPr>
          <p:cNvPr id="106" name="矩形 105"/>
          <p:cNvSpPr/>
          <p:nvPr/>
        </p:nvSpPr>
        <p:spPr>
          <a:xfrm>
            <a:off x="869407" y="829643"/>
            <a:ext cx="2262116" cy="513655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矩形 160">
            <a:extLst>
              <a:ext uri="{FF2B5EF4-FFF2-40B4-BE49-F238E27FC236}">
                <a16:creationId xmlns:a16="http://schemas.microsoft.com/office/drawing/2014/main" xmlns="" id="{1AF8C671-06A9-42DD-8509-0B1319D0CC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520" y="699542"/>
            <a:ext cx="8640960" cy="4176464"/>
          </a:xfrm>
          <a:custGeom>
            <a:avLst/>
            <a:gdLst>
              <a:gd name="connsiteX0" fmla="*/ 0 w 7260238"/>
              <a:gd name="connsiteY0" fmla="*/ 0 h 3090960"/>
              <a:gd name="connsiteX1" fmla="*/ 7260238 w 7260238"/>
              <a:gd name="connsiteY1" fmla="*/ 0 h 3090960"/>
              <a:gd name="connsiteX2" fmla="*/ 7260238 w 7260238"/>
              <a:gd name="connsiteY2" fmla="*/ 3090960 h 3090960"/>
              <a:gd name="connsiteX3" fmla="*/ 0 w 7260238"/>
              <a:gd name="connsiteY3" fmla="*/ 3090960 h 3090960"/>
              <a:gd name="connsiteX4" fmla="*/ 0 w 7260238"/>
              <a:gd name="connsiteY4" fmla="*/ 0 h 3090960"/>
              <a:gd name="connsiteX0" fmla="*/ 0 w 7260238"/>
              <a:gd name="connsiteY0" fmla="*/ 0 h 3090960"/>
              <a:gd name="connsiteX1" fmla="*/ 7260238 w 7260238"/>
              <a:gd name="connsiteY1" fmla="*/ 0 h 3090960"/>
              <a:gd name="connsiteX2" fmla="*/ 7260238 w 7260238"/>
              <a:gd name="connsiteY2" fmla="*/ 3090960 h 3090960"/>
              <a:gd name="connsiteX3" fmla="*/ 666205 w 7260238"/>
              <a:gd name="connsiteY3" fmla="*/ 3090960 h 3090960"/>
              <a:gd name="connsiteX4" fmla="*/ 0 w 7260238"/>
              <a:gd name="connsiteY4" fmla="*/ 0 h 3090960"/>
              <a:gd name="connsiteX0" fmla="*/ 0 w 7260238"/>
              <a:gd name="connsiteY0" fmla="*/ 0 h 3141760"/>
              <a:gd name="connsiteX1" fmla="*/ 7260238 w 7260238"/>
              <a:gd name="connsiteY1" fmla="*/ 0 h 3141760"/>
              <a:gd name="connsiteX2" fmla="*/ 7031638 w 7260238"/>
              <a:gd name="connsiteY2" fmla="*/ 3141760 h 3141760"/>
              <a:gd name="connsiteX3" fmla="*/ 666205 w 7260238"/>
              <a:gd name="connsiteY3" fmla="*/ 3090960 h 3141760"/>
              <a:gd name="connsiteX4" fmla="*/ 0 w 7260238"/>
              <a:gd name="connsiteY4" fmla="*/ 0 h 3141760"/>
              <a:gd name="connsiteX0" fmla="*/ 0 w 7454971"/>
              <a:gd name="connsiteY0" fmla="*/ 0 h 3141760"/>
              <a:gd name="connsiteX1" fmla="*/ 7454971 w 7454971"/>
              <a:gd name="connsiteY1" fmla="*/ 0 h 3141760"/>
              <a:gd name="connsiteX2" fmla="*/ 7031638 w 7454971"/>
              <a:gd name="connsiteY2" fmla="*/ 3141760 h 3141760"/>
              <a:gd name="connsiteX3" fmla="*/ 666205 w 7454971"/>
              <a:gd name="connsiteY3" fmla="*/ 3090960 h 3141760"/>
              <a:gd name="connsiteX4" fmla="*/ 0 w 7454971"/>
              <a:gd name="connsiteY4" fmla="*/ 0 h 3141760"/>
              <a:gd name="connsiteX0" fmla="*/ 0 w 7454971"/>
              <a:gd name="connsiteY0" fmla="*/ 0 h 3353427"/>
              <a:gd name="connsiteX1" fmla="*/ 7454971 w 7454971"/>
              <a:gd name="connsiteY1" fmla="*/ 211667 h 3353427"/>
              <a:gd name="connsiteX2" fmla="*/ 7031638 w 7454971"/>
              <a:gd name="connsiteY2" fmla="*/ 3353427 h 3353427"/>
              <a:gd name="connsiteX3" fmla="*/ 666205 w 7454971"/>
              <a:gd name="connsiteY3" fmla="*/ 3302627 h 3353427"/>
              <a:gd name="connsiteX4" fmla="*/ 0 w 7454971"/>
              <a:gd name="connsiteY4" fmla="*/ 0 h 3353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54971" h="3353427">
                <a:moveTo>
                  <a:pt x="0" y="0"/>
                </a:moveTo>
                <a:lnTo>
                  <a:pt x="7454971" y="211667"/>
                </a:lnTo>
                <a:lnTo>
                  <a:pt x="7031638" y="3353427"/>
                </a:lnTo>
                <a:lnTo>
                  <a:pt x="666205" y="3302627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127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 b="0" dirty="0">
              <a:solidFill>
                <a:srgbClr val="FFC000"/>
              </a:solidFill>
              <a:latin typeface="+mn-ea"/>
              <a:ea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8A8D5E7-9668-4276-96F1-54CF998573C8}"/>
              </a:ext>
            </a:extLst>
          </p:cNvPr>
          <p:cNvSpPr txBox="1"/>
          <p:nvPr/>
        </p:nvSpPr>
        <p:spPr>
          <a:xfrm>
            <a:off x="0" y="2403053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学会课题管理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2096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8C29C79-DC76-4E8E-B856-84D93BD53B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57" y="30956"/>
            <a:ext cx="9144000" cy="508158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D041D3C-5337-4EB9-8597-A8DF1ECA105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699542"/>
            <a:ext cx="9144000" cy="504321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7C848B1-B94D-4363-AB07-91DA1ED80BD2}"/>
              </a:ext>
            </a:extLst>
          </p:cNvPr>
          <p:cNvSpPr/>
          <p:nvPr/>
        </p:nvSpPr>
        <p:spPr>
          <a:xfrm>
            <a:off x="869406" y="699542"/>
            <a:ext cx="3630585" cy="494926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标题 4">
            <a:extLst>
              <a:ext uri="{FF2B5EF4-FFF2-40B4-BE49-F238E27FC236}">
                <a16:creationId xmlns:a16="http://schemas.microsoft.com/office/drawing/2014/main" xmlns="" id="{82A95FAA-E856-448B-A95B-908CB4A05E04}"/>
              </a:ext>
            </a:extLst>
          </p:cNvPr>
          <p:cNvSpPr txBox="1">
            <a:spLocks/>
          </p:cNvSpPr>
          <p:nvPr/>
        </p:nvSpPr>
        <p:spPr>
          <a:xfrm>
            <a:off x="1386476" y="771550"/>
            <a:ext cx="3185524" cy="355021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+mj-ea"/>
              </a:rPr>
              <a:t>   学会课题管理</a:t>
            </a:r>
            <a:endParaRPr lang="zh-CN" altLang="en-US" sz="20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CAEAF592-9238-4A77-9849-7C8866866586}"/>
              </a:ext>
            </a:extLst>
          </p:cNvPr>
          <p:cNvSpPr txBox="1"/>
          <p:nvPr/>
        </p:nvSpPr>
        <p:spPr>
          <a:xfrm>
            <a:off x="20237" y="1388796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课题管理所涉及的各类文件、表格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2694F1F-B271-4D9F-B62E-E0F2BC0EFD03}"/>
              </a:ext>
            </a:extLst>
          </p:cNvPr>
          <p:cNvSpPr txBox="1"/>
          <p:nvPr/>
        </p:nvSpPr>
        <p:spPr>
          <a:xfrm>
            <a:off x="22657" y="2665895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中国教育学会官方网站</a:t>
            </a:r>
            <a:endParaRPr lang="en-US" altLang="zh-CN" sz="32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sz="32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8"/>
              </a:rPr>
              <a:t>www.cse.edu.cn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1946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060"/>
  <p:tag name="ISPRING_RESOURCE_PATHS_HASH_PRESENTER" val="bcada6447f13119a27a29f568cb279692f13c27a"/>
</p:tagLst>
</file>

<file path=ppt/theme/theme1.xml><?xml version="1.0" encoding="utf-8"?>
<a:theme xmlns:a="http://schemas.openxmlformats.org/drawingml/2006/main" name="第一PPT，www.1ppt.com">
  <a:themeElements>
    <a:clrScheme name="自定义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00B0F0"/>
      </a:accent2>
      <a:accent3>
        <a:srgbClr val="0070C0"/>
      </a:accent3>
      <a:accent4>
        <a:srgbClr val="00B0F0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1281</TotalTime>
  <Pages>0</Pages>
  <Words>1586</Words>
  <Characters>0</Characters>
  <Application>Microsoft Office PowerPoint</Application>
  <DocSecurity>0</DocSecurity>
  <PresentationFormat>全屏显示(16:9)</PresentationFormat>
  <Lines>0</Lines>
  <Paragraphs>237</Paragraphs>
  <Slides>20</Slides>
  <Notes>20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第一PPT，www.1ppt.com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年终工作总结</dc:title>
  <dc:creator>第一PPT模板网：www.1ppt.com</dc:creator>
  <cp:keywords>第一PPT模板网：www.1ppt.com</cp:keywords>
  <cp:lastModifiedBy>CSE001</cp:lastModifiedBy>
  <cp:revision>232</cp:revision>
  <dcterms:created xsi:type="dcterms:W3CDTF">2013-01-25T01:44:32Z</dcterms:created>
  <dcterms:modified xsi:type="dcterms:W3CDTF">2017-11-27T02:40:54Z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2052-9.1.0.4468</vt:lpwstr>
  </property>
</Properties>
</file>