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/>
          <p:nvPr>
            <p:ph type="ctrTitle"/>
          </p:nvPr>
        </p:nvSpPr>
        <p:spPr>
          <a:xfrm>
            <a:off x="719667" y="1866900"/>
            <a:ext cx="10363200" cy="14382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4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/>
          <p:nvPr>
            <p:ph type="subTitle" idx="1"/>
          </p:nvPr>
        </p:nvSpPr>
        <p:spPr>
          <a:xfrm>
            <a:off x="1634067" y="3522663"/>
            <a:ext cx="8534400" cy="1058862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>
            <a:lvl1pPr marL="0" lvl="0" indent="0" algn="ctr">
              <a:buNone/>
              <a:defRPr>
                <a:solidFill>
                  <a:schemeClr val="bg1"/>
                </a:solidFill>
              </a:defRPr>
            </a:lvl1pPr>
            <a:lvl2pPr marL="457200" lvl="1" indent="0" algn="ctr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56651" y="776288"/>
            <a:ext cx="2743200" cy="53895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27051" y="776288"/>
            <a:ext cx="8070573" cy="53895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27051" y="1855788"/>
            <a:ext cx="5376672" cy="43100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23179" y="1855788"/>
            <a:ext cx="5376672" cy="43100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/>
          <p:nvPr>
            <p:ph type="title"/>
          </p:nvPr>
        </p:nvSpPr>
        <p:spPr>
          <a:xfrm>
            <a:off x="541867" y="776288"/>
            <a:ext cx="10947400" cy="9350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/>
          <p:nvPr>
            <p:ph type="body" idx="1"/>
          </p:nvPr>
        </p:nvSpPr>
        <p:spPr>
          <a:xfrm>
            <a:off x="527051" y="1855788"/>
            <a:ext cx="10972800" cy="43100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/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/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/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&#31185;&#30740;&#35838;&#39064;&#20363;&#20030;.docx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9455" y="1249680"/>
            <a:ext cx="10363200" cy="2055495"/>
          </a:xfrm>
        </p:spPr>
        <p:txBody>
          <a:bodyPr>
            <a:normAutofit fontScale="90000"/>
          </a:bodyPr>
          <a:p>
            <a:r>
              <a:rPr lang="zh-CN" altLang="en-US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微软雅黑" panose="020B0503020204020204" charset="-122"/>
                <a:ea typeface="微软雅黑" panose="020B0503020204020204" charset="-122"/>
              </a:rPr>
              <a:t>务实为本  研究真问题</a:t>
            </a:r>
            <a:br>
              <a:rPr lang="zh-CN" altLang="en-US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微软雅黑" panose="020B0503020204020204" charset="-122"/>
                <a:ea typeface="微软雅黑" panose="020B0503020204020204" charset="-122"/>
              </a:rPr>
            </a:br>
            <a:br>
              <a:rPr lang="zh-CN" altLang="en-US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微软雅黑" panose="020B0503020204020204" charset="-122"/>
                <a:ea typeface="微软雅黑" panose="020B0503020204020204" charset="-122"/>
              </a:rPr>
            </a:br>
            <a:r>
              <a:rPr lang="en-US" altLang="zh-CN" sz="440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440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微软雅黑" panose="020B0503020204020204" charset="-122"/>
                <a:ea typeface="微软雅黑" panose="020B0503020204020204" charset="-122"/>
              </a:rPr>
              <a:t>聚焦中小学教育科研</a:t>
            </a:r>
            <a:endParaRPr lang="zh-CN" altLang="en-US" sz="440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44837" y="4123373"/>
            <a:ext cx="8534400" cy="1058862"/>
          </a:xfrm>
        </p:spPr>
        <p:txBody>
          <a:bodyPr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中国教育科学研究院  高 峡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2017.11   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天津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93440" y="2207895"/>
            <a:ext cx="5156200" cy="250698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marL="457200" lvl="1" indent="0" algn="l">
              <a:buNone/>
            </a:pPr>
            <a:r>
              <a:rPr lang="zh-CN" altLang="en-US" sz="96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谢  谢</a:t>
            </a:r>
            <a:endParaRPr lang="zh-CN" altLang="en-US" sz="96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教育研究的本意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60755" y="1856105"/>
            <a:ext cx="10539095" cy="4309745"/>
          </a:xfrm>
        </p:spPr>
        <p:txBody>
          <a:bodyPr/>
          <a:p>
            <a:r>
              <a:rPr lang="zh-CN" altLang="en-US"/>
              <a:t>教育研究的学科领域和特征</a:t>
            </a:r>
            <a:endParaRPr lang="zh-CN" altLang="en-US"/>
          </a:p>
          <a:p>
            <a:pPr lvl="1"/>
            <a:r>
              <a:rPr lang="zh-CN" altLang="en-US"/>
              <a:t>基础学科领域</a:t>
            </a:r>
            <a:endParaRPr lang="zh-CN" altLang="en-US"/>
          </a:p>
          <a:p>
            <a:pPr lvl="1"/>
            <a:r>
              <a:rPr lang="zh-CN" altLang="en-US"/>
              <a:t>跨</a:t>
            </a:r>
            <a:r>
              <a:rPr lang="en-US" altLang="zh-CN"/>
              <a:t>/</a:t>
            </a:r>
            <a:r>
              <a:rPr lang="zh-CN" altLang="en-US"/>
              <a:t>相关学科领域</a:t>
            </a:r>
            <a:endParaRPr lang="zh-CN" altLang="en-US"/>
          </a:p>
          <a:p>
            <a:pPr lvl="1"/>
            <a:r>
              <a:rPr lang="zh-CN" altLang="en-US"/>
              <a:t>研究视角和方法</a:t>
            </a:r>
            <a:endParaRPr lang="zh-CN" altLang="en-US"/>
          </a:p>
          <a:p>
            <a:pPr lvl="1"/>
            <a:endParaRPr lang="zh-CN" altLang="en-US"/>
          </a:p>
          <a:p>
            <a:r>
              <a:rPr lang="zh-CN" altLang="en-US"/>
              <a:t>实践研究和理论研究的关系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现阶段我国教育研究的现象和问题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学校科研的立足点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74115" y="1659255"/>
            <a:ext cx="10325735" cy="4827270"/>
          </a:xfrm>
        </p:spPr>
        <p:txBody>
          <a:bodyPr>
            <a:normAutofit fontScale="60000"/>
          </a:bodyPr>
          <a:p>
            <a:pPr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4000"/>
              <a:t>依据理论，应用理论</a:t>
            </a:r>
            <a:endParaRPr lang="zh-CN" altLang="en-US" sz="4000"/>
          </a:p>
          <a:p>
            <a:pPr lvl="1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/>
              <a:t>为什么不是创造理论</a:t>
            </a:r>
            <a:endParaRPr lang="zh-CN" altLang="en-US" sz="3600"/>
          </a:p>
          <a:p>
            <a:pPr lvl="1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/>
              <a:t>理论和观点</a:t>
            </a:r>
            <a:r>
              <a:rPr lang="en-US" altLang="zh-CN" sz="3600"/>
              <a:t>/</a:t>
            </a:r>
            <a:r>
              <a:rPr lang="zh-CN" altLang="en-US" sz="3600"/>
              <a:t>结论的差异</a:t>
            </a:r>
            <a:endParaRPr lang="zh-CN" altLang="en-US" sz="3600"/>
          </a:p>
          <a:p>
            <a:pPr marL="457200" lvl="1" indent="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None/>
            </a:pPr>
            <a:endParaRPr lang="zh-CN" altLang="en-US" sz="4000"/>
          </a:p>
          <a:p>
            <a:pPr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4000"/>
              <a:t>清晰概念，明确内涵</a:t>
            </a:r>
            <a:endParaRPr lang="zh-CN" altLang="en-US" sz="4000"/>
          </a:p>
          <a:p>
            <a:pPr lvl="1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/>
              <a:t>关于外来概念</a:t>
            </a:r>
            <a:r>
              <a:rPr lang="en-US" altLang="zh-CN" sz="3600"/>
              <a:t>/</a:t>
            </a:r>
            <a:r>
              <a:rPr lang="zh-CN" altLang="en-US" sz="3600"/>
              <a:t>词语</a:t>
            </a:r>
            <a:endParaRPr lang="zh-CN" altLang="en-US" sz="3600"/>
          </a:p>
          <a:p>
            <a:pPr lvl="1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4000">
                <a:hlinkClick r:id="rId1" action="ppaction://hlinkfile"/>
              </a:rPr>
              <a:t>关于核心词</a:t>
            </a:r>
            <a:endParaRPr lang="zh-CN" altLang="en-US" sz="4000">
              <a:hlinkClick r:id="rId1" action="ppaction://hlinkfile"/>
            </a:endParaRPr>
          </a:p>
          <a:p>
            <a:pPr lvl="1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/>
              <a:t>关于自造概念</a:t>
            </a:r>
            <a:endParaRPr lang="zh-CN" altLang="en-US" sz="3600"/>
          </a:p>
          <a:p>
            <a:pPr lvl="1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endParaRPr lang="zh-CN" altLang="en-US" sz="4000"/>
          </a:p>
          <a:p>
            <a:pPr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4000"/>
              <a:t>基于问题，确立视角</a:t>
            </a:r>
            <a:endParaRPr lang="zh-CN" altLang="en-US" sz="4000"/>
          </a:p>
          <a:p>
            <a:pPr lvl="1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/>
              <a:t>问题意识</a:t>
            </a:r>
            <a:endParaRPr lang="zh-CN" altLang="en-US" sz="3600"/>
          </a:p>
          <a:p>
            <a:pPr lvl="1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/>
              <a:t>以小见大</a:t>
            </a:r>
            <a:endParaRPr lang="zh-CN" altLang="en-US" sz="3600"/>
          </a:p>
          <a:p>
            <a:pPr lvl="1"/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研究方法的选择和应用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2165" y="1637030"/>
            <a:ext cx="10687685" cy="4849495"/>
          </a:xfrm>
        </p:spPr>
        <p:txBody>
          <a:bodyPr>
            <a:normAutofit fontScale="90000"/>
          </a:bodyPr>
          <a:p>
            <a:pPr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>
                <a:sym typeface="+mn-ea"/>
              </a:rPr>
              <a:t>研究方法是什么</a:t>
            </a:r>
            <a:endParaRPr lang="zh-CN" altLang="en-US" sz="2800">
              <a:sym typeface="+mn-ea"/>
            </a:endParaRPr>
          </a:p>
          <a:p>
            <a:pPr lvl="1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>
                <a:sym typeface="+mn-ea"/>
              </a:rPr>
              <a:t>研究方法和工作方法、教学方法</a:t>
            </a:r>
            <a:endParaRPr lang="zh-CN" altLang="en-US" sz="2400">
              <a:sym typeface="+mn-ea"/>
            </a:endParaRPr>
          </a:p>
          <a:p>
            <a:pPr lvl="1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>
                <a:sym typeface="+mn-ea"/>
              </a:rPr>
              <a:t>文献法和前期的文献研究</a:t>
            </a:r>
            <a:endParaRPr lang="zh-CN" altLang="en-US" sz="2400">
              <a:sym typeface="+mn-ea"/>
            </a:endParaRPr>
          </a:p>
          <a:p>
            <a:pPr lvl="1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>
                <a:sym typeface="+mn-ea"/>
              </a:rPr>
              <a:t>田野研究</a:t>
            </a:r>
            <a:endParaRPr lang="zh-CN" altLang="en-US" sz="2400">
              <a:sym typeface="+mn-ea"/>
            </a:endParaRPr>
          </a:p>
          <a:p>
            <a:pPr lvl="1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>
                <a:sym typeface="+mn-ea"/>
              </a:rPr>
              <a:t>行动研究</a:t>
            </a:r>
            <a:endParaRPr lang="zh-CN" altLang="en-US" sz="2400">
              <a:sym typeface="+mn-ea"/>
            </a:endParaRPr>
          </a:p>
          <a:p>
            <a:pPr lvl="1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>
                <a:sym typeface="+mn-ea"/>
              </a:rPr>
              <a:t>调查法和问卷调查</a:t>
            </a:r>
            <a:endParaRPr lang="zh-CN" altLang="en-US" sz="2400">
              <a:sym typeface="+mn-ea"/>
            </a:endParaRPr>
          </a:p>
          <a:p>
            <a:pPr lvl="1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endParaRPr lang="zh-CN" altLang="en-US" sz="2400">
              <a:sym typeface="+mn-ea"/>
            </a:endParaRPr>
          </a:p>
          <a:p>
            <a:pPr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>
                <a:sym typeface="+mn-ea"/>
              </a:rPr>
              <a:t>理清思路，便于操作</a:t>
            </a:r>
            <a:endParaRPr lang="zh-CN" altLang="en-US" sz="2800">
              <a:sym typeface="+mn-ea"/>
            </a:endParaRPr>
          </a:p>
          <a:p>
            <a:pPr lvl="1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325">
                <a:sym typeface="+mn-ea"/>
              </a:rPr>
              <a:t>研究的目的：学校的发展目标，近期、中期、长期；每个阶段的目标和重点研究的问题</a:t>
            </a:r>
            <a:endParaRPr lang="zh-CN" altLang="en-US" sz="2325">
              <a:sym typeface="+mn-ea"/>
            </a:endParaRPr>
          </a:p>
          <a:p>
            <a:pPr lvl="1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325">
                <a:sym typeface="+mn-ea"/>
              </a:rPr>
              <a:t>关于框架图</a:t>
            </a:r>
            <a:endParaRPr lang="zh-CN" altLang="en-US" sz="2325">
              <a:sym typeface="+mn-ea"/>
            </a:endParaRPr>
          </a:p>
          <a:p>
            <a:pPr lvl="1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325">
                <a:sym typeface="+mn-ea"/>
              </a:rPr>
              <a:t>不必贪大，不必求全</a:t>
            </a:r>
            <a:endParaRPr lang="zh-CN" altLang="en-US" sz="2325">
              <a:sym typeface="+mn-ea"/>
            </a:endParaRPr>
          </a:p>
          <a:p>
            <a:endParaRPr lang="zh-CN" altLang="en-US" sz="20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03080" y="2344420"/>
            <a:ext cx="1885950" cy="1899920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p>
            <a:pPr fontAlgn="auto">
              <a:lnSpc>
                <a:spcPct val="120000"/>
              </a:lnSpc>
            </a:pPr>
            <a:r>
              <a:rPr lang="zh-CN" altLang="en-US" sz="1400">
                <a:solidFill>
                  <a:srgbClr val="FF0000"/>
                </a:solidFill>
              </a:rPr>
              <a:t>行动研究  </a:t>
            </a:r>
            <a:r>
              <a:rPr lang="zh-CN" altLang="en-US" sz="1400"/>
              <a:t>是对社会情境 ( 包括教育情境 ) 的研究，是从改善社会情境中行动质量的角度来进行研究的一种研究取向。（</a:t>
            </a:r>
            <a:r>
              <a:rPr lang="zh-CN" altLang="en-US" sz="1400">
                <a:sym typeface="+mn-ea"/>
              </a:rPr>
              <a:t>约翰· 埃里奥特）</a:t>
            </a:r>
            <a:endParaRPr lang="zh-CN" altLang="en-US" sz="140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66435" y="2344420"/>
            <a:ext cx="3440430" cy="1899920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p>
            <a:pPr fontAlgn="auto">
              <a:lnSpc>
                <a:spcPct val="120000"/>
              </a:lnSpc>
            </a:pPr>
            <a:r>
              <a:rPr lang="zh-CN" altLang="en-US" sz="1400">
                <a:solidFill>
                  <a:srgbClr val="FF0000"/>
                </a:solidFill>
              </a:rPr>
              <a:t>文献研究法  </a:t>
            </a:r>
            <a:r>
              <a:rPr lang="zh-CN" altLang="en-US" sz="1400"/>
              <a:t>主要指搜集、鉴别、整理文献，并通过对文献的研究形成对事实的科学认识的方法。文献法是一种古老、而又富有生命力的科学研究方法。</a:t>
            </a:r>
            <a:endParaRPr lang="zh-CN" altLang="en-US" sz="1400"/>
          </a:p>
          <a:p>
            <a:pPr fontAlgn="auto">
              <a:lnSpc>
                <a:spcPct val="120000"/>
              </a:lnSpc>
            </a:pPr>
            <a:r>
              <a:rPr lang="zh-CN" altLang="en-US" sz="1400"/>
              <a:t>文献法的一般过程包括五个基本环节，分别是:提出课题或假设、研究设计、搜集文献、整理文献和进行文献综述。</a:t>
            </a:r>
            <a:endParaRPr lang="zh-CN" altLang="en-US" sz="140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脚踏实地，重在过程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2670" y="1856105"/>
            <a:ext cx="10457180" cy="4309745"/>
          </a:xfrm>
        </p:spPr>
        <p:txBody>
          <a:bodyPr>
            <a:normAutofit lnSpcReduction="10000"/>
          </a:bodyPr>
          <a:p>
            <a:r>
              <a:rPr lang="zh-CN" altLang="en-US" sz="2800"/>
              <a:t>避免两头热，中间凉的走过场</a:t>
            </a:r>
            <a:endParaRPr lang="zh-CN" altLang="en-US" sz="2800"/>
          </a:p>
          <a:p>
            <a:pPr lvl="1"/>
            <a:r>
              <a:rPr lang="zh-CN" altLang="en-US" sz="2400"/>
              <a:t>热热闹闹</a:t>
            </a:r>
            <a:r>
              <a:rPr lang="en-US" altLang="zh-CN" sz="2400"/>
              <a:t>-</a:t>
            </a:r>
            <a:r>
              <a:rPr lang="zh-CN" altLang="en-US" sz="2400"/>
              <a:t>冷冷清清</a:t>
            </a:r>
            <a:r>
              <a:rPr lang="en-US" altLang="zh-CN" sz="2400"/>
              <a:t>-</a:t>
            </a:r>
            <a:r>
              <a:rPr lang="zh-CN" altLang="en-US" sz="2400"/>
              <a:t>硕果累累</a:t>
            </a:r>
            <a:endParaRPr lang="zh-CN" altLang="en-US" sz="2400"/>
          </a:p>
          <a:p>
            <a:pPr lvl="1"/>
            <a:endParaRPr lang="zh-CN" altLang="en-US" sz="2400"/>
          </a:p>
          <a:p>
            <a:r>
              <a:rPr lang="zh-CN" altLang="en-US" sz="2800"/>
              <a:t>研究要尊重事实，特别是实验研究</a:t>
            </a:r>
            <a:endParaRPr lang="zh-CN" altLang="en-US" sz="2800"/>
          </a:p>
          <a:p>
            <a:pPr lvl="1"/>
            <a:r>
              <a:rPr lang="zh-CN" altLang="en-US" sz="2400"/>
              <a:t>心理实验和教育实验研究：条件和因素</a:t>
            </a:r>
            <a:endParaRPr lang="zh-CN" altLang="en-US" sz="2400"/>
          </a:p>
          <a:p>
            <a:pPr lvl="1"/>
            <a:r>
              <a:rPr lang="zh-CN" altLang="en-US" sz="2400"/>
              <a:t>假设和结果</a:t>
            </a:r>
            <a:endParaRPr lang="zh-CN" altLang="en-US" sz="2400"/>
          </a:p>
          <a:p>
            <a:pPr lvl="1"/>
            <a:r>
              <a:rPr lang="zh-CN" altLang="en-US" sz="2400"/>
              <a:t>评价指标的合理性、明确性（可观察、可操作、可测量）</a:t>
            </a:r>
            <a:endParaRPr lang="zh-CN" altLang="en-US" sz="2400"/>
          </a:p>
          <a:p>
            <a:pPr lvl="1"/>
            <a:endParaRPr lang="zh-CN" altLang="en-US" sz="2000"/>
          </a:p>
          <a:p>
            <a:pPr lvl="0"/>
            <a:r>
              <a:rPr lang="zh-CN" altLang="en-US" sz="2800"/>
              <a:t>在过程中形成阶段成果</a:t>
            </a:r>
            <a:endParaRPr lang="zh-CN" altLang="en-US" sz="2800"/>
          </a:p>
          <a:p>
            <a:pPr lvl="1"/>
            <a:r>
              <a:rPr lang="zh-CN" altLang="en-US" sz="2400"/>
              <a:t>成果资料的收集和整理</a:t>
            </a:r>
            <a:endParaRPr lang="zh-CN" altLang="en-US" sz="2400"/>
          </a:p>
          <a:p>
            <a:pPr lvl="1"/>
            <a:endParaRPr lang="zh-CN" altLang="en-US" sz="2400"/>
          </a:p>
          <a:p>
            <a:pPr lvl="0"/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组织和管理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550" y="1711325"/>
            <a:ext cx="10610850" cy="4702175"/>
          </a:xfrm>
        </p:spPr>
        <p:txBody>
          <a:bodyPr/>
          <a:p>
            <a:r>
              <a:rPr lang="zh-CN" altLang="en-US" sz="2400"/>
              <a:t>赋予科研在学校中的地位</a:t>
            </a:r>
            <a:endParaRPr lang="zh-CN" altLang="en-US" sz="2400"/>
          </a:p>
          <a:p>
            <a:pPr lvl="1"/>
            <a:r>
              <a:rPr lang="zh-CN" altLang="en-US" sz="2000"/>
              <a:t>锦上添花，软任务，考核所需</a:t>
            </a:r>
            <a:r>
              <a:rPr lang="en-US" altLang="zh-CN" sz="2000"/>
              <a:t>……</a:t>
            </a:r>
            <a:r>
              <a:rPr lang="zh-CN" altLang="en-US" sz="2000"/>
              <a:t>（向成绩要绩效，向课题要职称）</a:t>
            </a:r>
            <a:endParaRPr lang="zh-CN" altLang="en-US" sz="2000"/>
          </a:p>
          <a:p>
            <a:pPr>
              <a:lnSpc>
                <a:spcPct val="80000"/>
              </a:lnSpc>
            </a:pPr>
            <a:endParaRPr lang="en-US" altLang="zh-CN" sz="1600"/>
          </a:p>
          <a:p>
            <a:r>
              <a:rPr lang="zh-CN" altLang="en-US" sz="2400"/>
              <a:t>兼顾日常工作和科研</a:t>
            </a:r>
            <a:endParaRPr lang="zh-CN" altLang="en-US" sz="2400"/>
          </a:p>
          <a:p>
            <a:pPr lvl="1"/>
            <a:r>
              <a:rPr lang="zh-CN" altLang="en-US" sz="2000"/>
              <a:t>不是一个人</a:t>
            </a:r>
            <a:r>
              <a:rPr lang="en-US" altLang="zh-CN" sz="2000"/>
              <a:t>/</a:t>
            </a:r>
            <a:r>
              <a:rPr lang="zh-CN" altLang="en-US" sz="2000"/>
              <a:t>几个人在战斗</a:t>
            </a:r>
            <a:r>
              <a:rPr lang="en-US" altLang="zh-CN" sz="2000"/>
              <a:t>——</a:t>
            </a:r>
            <a:r>
              <a:rPr lang="zh-CN" altLang="en-US" sz="2000"/>
              <a:t>得到共识，引起共鸣，共同行动</a:t>
            </a:r>
            <a:endParaRPr lang="zh-CN" altLang="en-US" sz="2000"/>
          </a:p>
          <a:p>
            <a:pPr lvl="1"/>
            <a:r>
              <a:rPr lang="zh-CN" altLang="en-US" sz="2000"/>
              <a:t>避免两张皮</a:t>
            </a:r>
            <a:r>
              <a:rPr lang="en-US" altLang="zh-CN" sz="2000"/>
              <a:t>——</a:t>
            </a:r>
            <a:r>
              <a:rPr lang="zh-CN" altLang="en-US" sz="2000"/>
              <a:t>融入、结合</a:t>
            </a:r>
            <a:endParaRPr lang="zh-CN" altLang="en-US" sz="2000"/>
          </a:p>
          <a:p>
            <a:pPr lvl="1"/>
            <a:r>
              <a:rPr lang="zh-CN" altLang="en-US" sz="2000"/>
              <a:t>被动          主动；负担         需求</a:t>
            </a:r>
            <a:endParaRPr lang="zh-CN" altLang="en-US" sz="2000"/>
          </a:p>
          <a:p>
            <a:pPr lvl="1">
              <a:lnSpc>
                <a:spcPct val="80000"/>
              </a:lnSpc>
            </a:pPr>
            <a:endParaRPr lang="zh-CN" altLang="en-US" sz="2000"/>
          </a:p>
          <a:p>
            <a:pPr lvl="0"/>
            <a:r>
              <a:rPr lang="zh-CN" altLang="en-US" sz="2400"/>
              <a:t>充分认识，形成合力</a:t>
            </a:r>
            <a:endParaRPr lang="zh-CN" altLang="en-US" sz="2400"/>
          </a:p>
          <a:p>
            <a:pPr lvl="1"/>
            <a:r>
              <a:rPr lang="zh-CN" altLang="en-US" sz="2000"/>
              <a:t>分解、分担、分步</a:t>
            </a:r>
            <a:endParaRPr lang="zh-CN" altLang="en-US" sz="2000"/>
          </a:p>
          <a:p>
            <a:pPr lvl="1"/>
            <a:r>
              <a:rPr lang="zh-CN" altLang="en-US" sz="2000"/>
              <a:t>群体研讨</a:t>
            </a:r>
            <a:endParaRPr lang="zh-CN" altLang="en-US" sz="2000"/>
          </a:p>
          <a:p>
            <a:pPr lvl="1"/>
            <a:r>
              <a:rPr lang="zh-CN" altLang="en-US" sz="2000"/>
              <a:t>搭建平台</a:t>
            </a:r>
            <a:endParaRPr lang="zh-CN" altLang="en-US" sz="2000"/>
          </a:p>
          <a:p>
            <a:pPr lvl="1"/>
            <a:r>
              <a:rPr lang="zh-CN" altLang="en-US" sz="2000"/>
              <a:t>借助外力</a:t>
            </a:r>
            <a:endParaRPr lang="zh-CN" altLang="en-US" sz="2000"/>
          </a:p>
          <a:p>
            <a:pPr lvl="1"/>
            <a:endParaRPr lang="zh-CN" altLang="en-US" sz="2000"/>
          </a:p>
        </p:txBody>
      </p:sp>
      <p:sp>
        <p:nvSpPr>
          <p:cNvPr id="4" name="右箭头 3"/>
          <p:cNvSpPr/>
          <p:nvPr/>
        </p:nvSpPr>
        <p:spPr>
          <a:xfrm>
            <a:off x="2510790" y="4123690"/>
            <a:ext cx="346075" cy="75565"/>
          </a:xfrm>
          <a:prstGeom prst="right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4406265" y="4123690"/>
            <a:ext cx="346075" cy="75565"/>
          </a:xfrm>
          <a:prstGeom prst="right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45" y="1164590"/>
            <a:ext cx="9696450" cy="4926965"/>
          </a:xfrm>
        </p:spPr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研究成果形式的多样性</a:t>
            </a:r>
            <a:endParaRPr lang="zh-CN" altLang="en-US">
              <a:sym typeface="+mn-ea"/>
            </a:endParaRPr>
          </a:p>
          <a:p>
            <a:pPr lvl="1"/>
            <a:r>
              <a:rPr lang="zh-CN" altLang="en-US">
                <a:sym typeface="+mn-ea"/>
              </a:rPr>
              <a:t>破除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唯论文论</a:t>
            </a:r>
            <a:r>
              <a:rPr lang="en-US" altLang="zh-CN">
                <a:sym typeface="+mn-ea"/>
              </a:rPr>
              <a:t>”</a:t>
            </a:r>
            <a:endParaRPr lang="en-US" altLang="zh-CN">
              <a:sym typeface="+mn-ea"/>
            </a:endParaRPr>
          </a:p>
          <a:p>
            <a:pPr lvl="1"/>
            <a:endParaRPr lang="en-US" altLang="zh-CN">
              <a:sym typeface="+mn-ea"/>
            </a:endParaRPr>
          </a:p>
          <a:p>
            <a:pPr lvl="0"/>
            <a:r>
              <a:rPr lang="zh-CN" altLang="en-US">
                <a:sym typeface="+mn-ea"/>
              </a:rPr>
              <a:t>研究成果的延迟性</a:t>
            </a:r>
            <a:endParaRPr lang="zh-CN" altLang="en-US">
              <a:sym typeface="+mn-ea"/>
            </a:endParaRPr>
          </a:p>
          <a:p>
            <a:pPr lvl="1"/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结论要有依据</a:t>
            </a:r>
            <a:endParaRPr lang="zh-CN" altLang="en-US">
              <a:sym typeface="+mn-ea"/>
            </a:endParaRPr>
          </a:p>
          <a:p>
            <a:pPr lvl="1"/>
            <a:r>
              <a:rPr lang="zh-CN" altLang="en-US">
                <a:sym typeface="+mn-ea"/>
              </a:rPr>
              <a:t>留有余地，提出问题</a:t>
            </a:r>
            <a:endParaRPr lang="zh-CN" altLang="en-US">
              <a:sym typeface="+mn-ea"/>
            </a:endParaRPr>
          </a:p>
          <a:p>
            <a:pPr lvl="1"/>
            <a:endParaRPr lang="zh-CN" altLang="en-US">
              <a:sym typeface="+mn-ea"/>
            </a:endParaRPr>
          </a:p>
          <a:p>
            <a:r>
              <a:rPr lang="zh-CN" altLang="en-US" sz="2800">
                <a:sym typeface="+mn-ea"/>
              </a:rPr>
              <a:t>慎提创新</a:t>
            </a:r>
            <a:endParaRPr lang="zh-CN" altLang="en-US" sz="2800"/>
          </a:p>
          <a:p>
            <a:pPr lvl="1"/>
            <a:r>
              <a:rPr lang="zh-CN" altLang="en-US">
                <a:sym typeface="+mn-ea"/>
              </a:rPr>
              <a:t>如何界定创新</a:t>
            </a:r>
            <a:endParaRPr lang="zh-CN" altLang="en-US"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学校科研几个阶段的任务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67410" y="1646555"/>
            <a:ext cx="10621645" cy="4937125"/>
          </a:xfrm>
          <a:ln w="28575">
            <a:solidFill>
              <a:srgbClr val="00B0F0"/>
            </a:solidFill>
          </a:ln>
        </p:spPr>
        <p:txBody>
          <a:bodyPr>
            <a:normAutofit/>
          </a:bodyPr>
          <a:p>
            <a:r>
              <a:rPr lang="zh-CN" altLang="en-US"/>
              <a:t>启动</a:t>
            </a:r>
            <a:r>
              <a:rPr lang="en-US" altLang="zh-CN"/>
              <a:t>——</a:t>
            </a:r>
            <a:r>
              <a:rPr lang="zh-CN" altLang="en-US" sz="2400"/>
              <a:t>开题报告</a:t>
            </a:r>
            <a:endParaRPr lang="en-US" altLang="zh-CN" sz="2400"/>
          </a:p>
          <a:p>
            <a:pPr lvl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/>
              <a:t>先行研究的分析。梳理，找出点，和本研究之间的关系</a:t>
            </a:r>
            <a:endParaRPr lang="zh-CN" altLang="en-US" sz="2400"/>
          </a:p>
          <a:p>
            <a:pPr lvl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/>
              <a:t>研究框架和题目的解析。意图和重点解决的问题，价值意义</a:t>
            </a:r>
            <a:endParaRPr lang="zh-CN" altLang="en-US" sz="2400"/>
          </a:p>
          <a:p>
            <a:pPr lvl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/>
              <a:t>前期资料的准备（调查问卷等）</a:t>
            </a:r>
            <a:endParaRPr lang="zh-CN" altLang="en-US" sz="2400"/>
          </a:p>
          <a:p>
            <a:pPr lvl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/>
              <a:t>阶段目标的细化</a:t>
            </a:r>
            <a:endParaRPr lang="zh-CN" altLang="en-US" sz="2400"/>
          </a:p>
          <a:p>
            <a:pPr lvl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/>
              <a:t>研究方法的说明</a:t>
            </a:r>
            <a:endParaRPr lang="zh-CN" altLang="en-US" sz="2400"/>
          </a:p>
          <a:p>
            <a:pPr lvl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/>
              <a:t>人员队伍和分工</a:t>
            </a:r>
            <a:endParaRPr lang="zh-CN" altLang="en-US" sz="2400"/>
          </a:p>
          <a:p>
            <a:pPr lvl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/>
              <a:t>面临的问题和解决问题的设想</a:t>
            </a:r>
            <a:endParaRPr lang="zh-CN" altLang="en-US" sz="2400"/>
          </a:p>
          <a:p>
            <a:pPr lvl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/>
              <a:t>组织、资金到位状况</a:t>
            </a:r>
            <a:endParaRPr lang="zh-CN" altLang="en-US" sz="2400"/>
          </a:p>
          <a:p>
            <a:pPr lvl="2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endParaRPr lang="zh-CN" altLang="en-US" sz="2000"/>
          </a:p>
          <a:p>
            <a:pPr lvl="1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400"/>
              <a:t>专家论证、调整</a:t>
            </a:r>
            <a:endParaRPr lang="zh-CN" altLang="en-US" sz="2400"/>
          </a:p>
          <a:p>
            <a:pPr lvl="2"/>
            <a:endParaRPr lang="zh-CN" altLang="en-US" sz="2000"/>
          </a:p>
          <a:p>
            <a:pPr lvl="2"/>
            <a:endParaRPr lang="zh-CN" altLang="en-US" sz="2000"/>
          </a:p>
          <a:p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14375" y="1035685"/>
            <a:ext cx="4072255" cy="5400675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p>
            <a:pPr indent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sym typeface="+mn-ea"/>
              </a:rPr>
              <a:t>中期</a:t>
            </a:r>
            <a:r>
              <a:rPr lang="en-US" altLang="zh-CN" sz="2400">
                <a:sym typeface="+mn-ea"/>
              </a:rPr>
              <a:t>——</a:t>
            </a:r>
            <a:r>
              <a:rPr lang="zh-CN" altLang="en-US" sz="2400">
                <a:sym typeface="+mn-ea"/>
              </a:rPr>
              <a:t>中期报告</a:t>
            </a:r>
            <a:endParaRPr lang="zh-CN" altLang="en-US" sz="2400">
              <a:sym typeface="+mn-ea"/>
            </a:endParaRPr>
          </a:p>
          <a:p>
            <a:pPr marL="742950" lvl="1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ym typeface="+mn-ea"/>
              </a:rPr>
              <a:t>阶段工作进展</a:t>
            </a:r>
            <a:endParaRPr lang="zh-CN" altLang="en-US" sz="2400">
              <a:sym typeface="+mn-ea"/>
            </a:endParaRPr>
          </a:p>
          <a:p>
            <a:pPr marL="742950" lvl="1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ym typeface="+mn-ea"/>
              </a:rPr>
              <a:t>初步成果</a:t>
            </a:r>
            <a:endParaRPr lang="zh-CN" altLang="en-US" sz="2400">
              <a:sym typeface="+mn-ea"/>
            </a:endParaRPr>
          </a:p>
          <a:p>
            <a:pPr marL="742950" lvl="1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ym typeface="+mn-ea"/>
              </a:rPr>
              <a:t>尚存问题</a:t>
            </a:r>
            <a:endParaRPr lang="zh-CN" altLang="en-US" sz="2400">
              <a:sym typeface="+mn-ea"/>
            </a:endParaRPr>
          </a:p>
          <a:p>
            <a:pPr marL="742950" lvl="1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ym typeface="+mn-ea"/>
              </a:rPr>
              <a:t>需要调整的理由、说明</a:t>
            </a:r>
            <a:endParaRPr lang="zh-CN" altLang="en-US" sz="2400">
              <a:sym typeface="+mn-ea"/>
            </a:endParaRPr>
          </a:p>
          <a:p>
            <a:pPr marL="742950" lvl="1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ym typeface="+mn-ea"/>
              </a:rPr>
              <a:t>下阶段的主要任务</a:t>
            </a:r>
            <a:endParaRPr lang="zh-CN" altLang="en-US" sz="2400">
              <a:sym typeface="+mn-ea"/>
            </a:endParaRPr>
          </a:p>
          <a:p>
            <a:pPr marL="742950" lvl="1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400">
              <a:sym typeface="+mn-ea"/>
            </a:endParaRPr>
          </a:p>
          <a:p>
            <a:pPr marL="742950" lvl="1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ym typeface="+mn-ea"/>
              </a:rPr>
              <a:t>专家指导、评价</a:t>
            </a:r>
            <a:endParaRPr lang="zh-CN" altLang="en-US" sz="2400">
              <a:sym typeface="+mn-ea"/>
            </a:endParaRPr>
          </a:p>
          <a:p>
            <a:pPr marL="742950" lvl="1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zh-CN" altLang="en-US" sz="2400"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14975" y="1035685"/>
            <a:ext cx="5630545" cy="5390515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ym typeface="+mn-ea"/>
              </a:rPr>
              <a:t>总结</a:t>
            </a:r>
            <a:r>
              <a:rPr lang="en-US" altLang="zh-CN" sz="2400">
                <a:sym typeface="+mn-ea"/>
              </a:rPr>
              <a:t>——</a:t>
            </a:r>
            <a:r>
              <a:rPr lang="zh-CN" altLang="en-US" sz="2400">
                <a:sym typeface="+mn-ea"/>
              </a:rPr>
              <a:t>结题报告</a:t>
            </a:r>
            <a:endParaRPr lang="zh-CN" altLang="en-US" sz="2400">
              <a:sym typeface="+mn-ea"/>
            </a:endParaRPr>
          </a:p>
          <a:p>
            <a:pPr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ym typeface="+mn-ea"/>
              </a:rPr>
              <a:t>研究成果报告</a:t>
            </a:r>
            <a:r>
              <a:rPr lang="zh-CN" altLang="en-US" sz="2000">
                <a:sym typeface="+mn-ea"/>
              </a:rPr>
              <a:t>（目标</a:t>
            </a:r>
            <a:r>
              <a:rPr lang="en-US" altLang="zh-CN" sz="2000">
                <a:sym typeface="+mn-ea"/>
              </a:rPr>
              <a:t>/</a:t>
            </a:r>
            <a:r>
              <a:rPr lang="zh-CN" altLang="en-US" sz="2000">
                <a:sym typeface="+mn-ea"/>
              </a:rPr>
              <a:t>内容，途径</a:t>
            </a:r>
            <a:r>
              <a:rPr lang="en-US" altLang="zh-CN" sz="2000">
                <a:sym typeface="+mn-ea"/>
              </a:rPr>
              <a:t>/</a:t>
            </a:r>
            <a:r>
              <a:rPr lang="zh-CN" altLang="en-US" sz="2000">
                <a:sym typeface="+mn-ea"/>
              </a:rPr>
              <a:t>方法</a:t>
            </a:r>
            <a:r>
              <a:rPr lang="en-US" altLang="zh-CN" sz="2000">
                <a:sym typeface="+mn-ea"/>
              </a:rPr>
              <a:t>/</a:t>
            </a:r>
            <a:r>
              <a:rPr lang="zh-CN" altLang="en-US" sz="2000">
                <a:sym typeface="+mn-ea"/>
              </a:rPr>
              <a:t>工具，分析，结果</a:t>
            </a:r>
            <a:r>
              <a:rPr lang="en-US" altLang="zh-CN" sz="2000">
                <a:sym typeface="+mn-ea"/>
              </a:rPr>
              <a:t>/</a:t>
            </a:r>
            <a:r>
              <a:rPr lang="zh-CN" altLang="en-US" sz="2000">
                <a:sym typeface="+mn-ea"/>
              </a:rPr>
              <a:t>结论，不足</a:t>
            </a:r>
            <a:r>
              <a:rPr lang="en-US" altLang="zh-CN" sz="2000">
                <a:sym typeface="+mn-ea"/>
              </a:rPr>
              <a:t>/</a:t>
            </a:r>
            <a:r>
              <a:rPr lang="zh-CN" altLang="en-US" sz="2000">
                <a:sym typeface="+mn-ea"/>
              </a:rPr>
              <a:t>反思，需要继续研究的问题）</a:t>
            </a:r>
            <a:endParaRPr lang="zh-CN" altLang="en-US" sz="2400">
              <a:sym typeface="+mn-ea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ym typeface="+mn-ea"/>
              </a:rPr>
              <a:t>研究工作报告</a:t>
            </a:r>
            <a:endParaRPr lang="zh-CN" altLang="en-US" sz="2400">
              <a:sym typeface="+mn-ea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ym typeface="+mn-ea"/>
              </a:rPr>
              <a:t>研究成果呈现（文字类：论文书、教案、方案、数据统计资料等；影像类：视频，课例、图片）</a:t>
            </a:r>
            <a:endParaRPr lang="zh-CN" altLang="en-US" sz="2400">
              <a:sym typeface="+mn-ea"/>
            </a:endParaRPr>
          </a:p>
          <a:p>
            <a:pPr marL="342900" lvl="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zh-CN" altLang="en-US" sz="2400">
              <a:sym typeface="+mn-ea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ym typeface="+mn-ea"/>
              </a:rPr>
              <a:t>专家鉴定</a:t>
            </a:r>
            <a:endParaRPr lang="zh-CN" altLang="en-US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世界地图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 Rounded MT Bold"/>
        <a:ea typeface="黑体"/>
        <a:cs typeface=""/>
      </a:majorFont>
      <a:minorFont>
        <a:latin typeface="Arial Rounded MT Bold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1118</Words>
  <Application>WPS 演示</Application>
  <PresentationFormat>宽屏</PresentationFormat>
  <Paragraphs>134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黑体</vt:lpstr>
      <vt:lpstr>Arial Rounded MT Bold</vt:lpstr>
      <vt:lpstr>Calibri</vt:lpstr>
      <vt:lpstr>世界地图</vt:lpstr>
      <vt:lpstr>务实为本  研究真问题  ——聚焦中小学教育科研</vt:lpstr>
      <vt:lpstr>教育研究的本意</vt:lpstr>
      <vt:lpstr>学校科研的立足点</vt:lpstr>
      <vt:lpstr>研究方法的选择和应用</vt:lpstr>
      <vt:lpstr>脚踏实地，重在过程</vt:lpstr>
      <vt:lpstr>组织和管理</vt:lpstr>
      <vt:lpstr>PowerPoint 演示文稿</vt:lpstr>
      <vt:lpstr>学校科研几个阶段的任务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Owner</dc:creator>
  <cp:lastModifiedBy>虾仁儿</cp:lastModifiedBy>
  <cp:revision>14</cp:revision>
  <dcterms:created xsi:type="dcterms:W3CDTF">2017-11-17T01:45:00Z</dcterms:created>
  <dcterms:modified xsi:type="dcterms:W3CDTF">2017-11-22T03:20:15Z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